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62" r:id="rId4"/>
    <p:sldId id="263" r:id="rId5"/>
    <p:sldId id="297" r:id="rId6"/>
    <p:sldId id="267" r:id="rId7"/>
    <p:sldId id="268" r:id="rId8"/>
    <p:sldId id="269" r:id="rId9"/>
    <p:sldId id="285" r:id="rId10"/>
    <p:sldId id="286" r:id="rId11"/>
    <p:sldId id="270" r:id="rId12"/>
    <p:sldId id="299" r:id="rId13"/>
    <p:sldId id="264" r:id="rId14"/>
    <p:sldId id="272" r:id="rId15"/>
    <p:sldId id="287" r:id="rId16"/>
    <p:sldId id="273" r:id="rId17"/>
    <p:sldId id="274" r:id="rId18"/>
    <p:sldId id="288" r:id="rId19"/>
    <p:sldId id="289" r:id="rId20"/>
    <p:sldId id="275" r:id="rId21"/>
    <p:sldId id="276" r:id="rId22"/>
    <p:sldId id="295" r:id="rId23"/>
    <p:sldId id="290" r:id="rId24"/>
    <p:sldId id="291" r:id="rId25"/>
    <p:sldId id="292" r:id="rId26"/>
    <p:sldId id="280" r:id="rId27"/>
    <p:sldId id="282" r:id="rId28"/>
    <p:sldId id="283" r:id="rId29"/>
    <p:sldId id="298" r:id="rId30"/>
    <p:sldId id="3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80E07-309A-415E-948B-0DBB47E0A866}" v="9" dt="2021-10-19T15:36:18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08" y="8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5F580E07-309A-415E-948B-0DBB47E0A866}"/>
    <pc:docChg chg="undo custSel addSld delSld modSld sldOrd">
      <pc:chgData name="Josiah Smith" userId="4af037b2e1e3ed2d" providerId="LiveId" clId="{5F580E07-309A-415E-948B-0DBB47E0A866}" dt="2021-10-19T15:44:49.503" v="109" actId="20577"/>
      <pc:docMkLst>
        <pc:docMk/>
      </pc:docMkLst>
      <pc:sldChg chg="modSp mod">
        <pc:chgData name="Josiah Smith" userId="4af037b2e1e3ed2d" providerId="LiveId" clId="{5F580E07-309A-415E-948B-0DBB47E0A866}" dt="2021-10-19T15:44:49.503" v="109" actId="20577"/>
        <pc:sldMkLst>
          <pc:docMk/>
          <pc:sldMk cId="1732005609" sldId="261"/>
        </pc:sldMkLst>
        <pc:spChg chg="mod">
          <ac:chgData name="Josiah Smith" userId="4af037b2e1e3ed2d" providerId="LiveId" clId="{5F580E07-309A-415E-948B-0DBB47E0A866}" dt="2021-10-19T15:44:49.503" v="109" actId="20577"/>
          <ac:spMkLst>
            <pc:docMk/>
            <pc:sldMk cId="1732005609" sldId="261"/>
            <ac:spMk id="7" creationId="{D94C085D-6A57-4521-9B65-6E52697867E4}"/>
          </ac:spMkLst>
        </pc:spChg>
      </pc:sldChg>
      <pc:sldChg chg="del">
        <pc:chgData name="Josiah Smith" userId="4af037b2e1e3ed2d" providerId="LiveId" clId="{5F580E07-309A-415E-948B-0DBB47E0A866}" dt="2021-10-19T15:35:24.725" v="12" actId="47"/>
        <pc:sldMkLst>
          <pc:docMk/>
          <pc:sldMk cId="3403446672" sldId="271"/>
        </pc:sldMkLst>
      </pc:sldChg>
      <pc:sldChg chg="addSp delSp modSp mod">
        <pc:chgData name="Josiah Smith" userId="4af037b2e1e3ed2d" providerId="LiveId" clId="{5F580E07-309A-415E-948B-0DBB47E0A866}" dt="2021-10-19T15:35:50.776" v="16"/>
        <pc:sldMkLst>
          <pc:docMk/>
          <pc:sldMk cId="547576413" sldId="272"/>
        </pc:sldMkLst>
        <pc:grpChg chg="del">
          <ac:chgData name="Josiah Smith" userId="4af037b2e1e3ed2d" providerId="LiveId" clId="{5F580E07-309A-415E-948B-0DBB47E0A866}" dt="2021-10-19T15:35:50.259" v="15" actId="478"/>
          <ac:grpSpMkLst>
            <pc:docMk/>
            <pc:sldMk cId="547576413" sldId="272"/>
            <ac:grpSpMk id="25" creationId="{2C1A3B9C-9B84-45F0-802E-F7C6E13B3E31}"/>
          </ac:grpSpMkLst>
        </pc:grpChg>
        <pc:picChg chg="add mod">
          <ac:chgData name="Josiah Smith" userId="4af037b2e1e3ed2d" providerId="LiveId" clId="{5F580E07-309A-415E-948B-0DBB47E0A866}" dt="2021-10-19T15:35:50.776" v="16"/>
          <ac:picMkLst>
            <pc:docMk/>
            <pc:sldMk cId="547576413" sldId="272"/>
            <ac:picMk id="26" creationId="{56F82185-F6E8-4BE8-B5CA-7DE6225D12DA}"/>
          </ac:picMkLst>
        </pc:picChg>
      </pc:sldChg>
      <pc:sldChg chg="add del">
        <pc:chgData name="Josiah Smith" userId="4af037b2e1e3ed2d" providerId="LiveId" clId="{5F580E07-309A-415E-948B-0DBB47E0A866}" dt="2021-10-19T15:36:18.469" v="19"/>
        <pc:sldMkLst>
          <pc:docMk/>
          <pc:sldMk cId="4121445055" sldId="282"/>
        </pc:sldMkLst>
      </pc:sldChg>
      <pc:sldChg chg="add del">
        <pc:chgData name="Josiah Smith" userId="4af037b2e1e3ed2d" providerId="LiveId" clId="{5F580E07-309A-415E-948B-0DBB47E0A866}" dt="2021-10-19T15:36:18.469" v="19"/>
        <pc:sldMkLst>
          <pc:docMk/>
          <pc:sldMk cId="3455620428" sldId="283"/>
        </pc:sldMkLst>
      </pc:sldChg>
      <pc:sldChg chg="del">
        <pc:chgData name="Josiah Smith" userId="4af037b2e1e3ed2d" providerId="LiveId" clId="{5F580E07-309A-415E-948B-0DBB47E0A866}" dt="2021-10-19T15:36:22.124" v="20" actId="47"/>
        <pc:sldMkLst>
          <pc:docMk/>
          <pc:sldMk cId="3976767789" sldId="293"/>
        </pc:sldMkLst>
      </pc:sldChg>
      <pc:sldChg chg="del">
        <pc:chgData name="Josiah Smith" userId="4af037b2e1e3ed2d" providerId="LiveId" clId="{5F580E07-309A-415E-948B-0DBB47E0A866}" dt="2021-10-19T15:39:13.879" v="23" actId="47"/>
        <pc:sldMkLst>
          <pc:docMk/>
          <pc:sldMk cId="484100361" sldId="294"/>
        </pc:sldMkLst>
      </pc:sldChg>
      <pc:sldChg chg="del">
        <pc:chgData name="Josiah Smith" userId="4af037b2e1e3ed2d" providerId="LiveId" clId="{5F580E07-309A-415E-948B-0DBB47E0A866}" dt="2021-10-19T15:36:22.124" v="20" actId="47"/>
        <pc:sldMkLst>
          <pc:docMk/>
          <pc:sldMk cId="1733978345" sldId="296"/>
        </pc:sldMkLst>
      </pc:sldChg>
      <pc:sldChg chg="ord">
        <pc:chgData name="Josiah Smith" userId="4af037b2e1e3ed2d" providerId="LiveId" clId="{5F580E07-309A-415E-948B-0DBB47E0A866}" dt="2021-10-19T15:36:27.388" v="22"/>
        <pc:sldMkLst>
          <pc:docMk/>
          <pc:sldMk cId="2698406539" sldId="298"/>
        </pc:sldMkLst>
      </pc:sldChg>
      <pc:sldChg chg="addSp modSp add mod">
        <pc:chgData name="Josiah Smith" userId="4af037b2e1e3ed2d" providerId="LiveId" clId="{5F580E07-309A-415E-948B-0DBB47E0A866}" dt="2021-10-19T15:35:18.392" v="11" actId="571"/>
        <pc:sldMkLst>
          <pc:docMk/>
          <pc:sldMk cId="726806999" sldId="299"/>
        </pc:sldMkLst>
        <pc:spChg chg="add mod">
          <ac:chgData name="Josiah Smith" userId="4af037b2e1e3ed2d" providerId="LiveId" clId="{5F580E07-309A-415E-948B-0DBB47E0A866}" dt="2021-10-19T15:35:08.680" v="7" actId="1035"/>
          <ac:spMkLst>
            <pc:docMk/>
            <pc:sldMk cId="726806999" sldId="299"/>
            <ac:spMk id="15" creationId="{0C00B503-3139-439F-A3B0-94A5607047A3}"/>
          </ac:spMkLst>
        </pc:spChg>
        <pc:spChg chg="add mod">
          <ac:chgData name="Josiah Smith" userId="4af037b2e1e3ed2d" providerId="LiveId" clId="{5F580E07-309A-415E-948B-0DBB47E0A866}" dt="2021-10-19T15:35:07.030" v="5" actId="571"/>
          <ac:spMkLst>
            <pc:docMk/>
            <pc:sldMk cId="726806999" sldId="299"/>
            <ac:spMk id="16" creationId="{2A7D9079-EAF3-4300-8B3A-12A10BB51E06}"/>
          </ac:spMkLst>
        </pc:spChg>
        <pc:spChg chg="add mod">
          <ac:chgData name="Josiah Smith" userId="4af037b2e1e3ed2d" providerId="LiveId" clId="{5F580E07-309A-415E-948B-0DBB47E0A866}" dt="2021-10-19T15:35:13.419" v="10" actId="571"/>
          <ac:spMkLst>
            <pc:docMk/>
            <pc:sldMk cId="726806999" sldId="299"/>
            <ac:spMk id="17" creationId="{737D15CF-1BFF-4C03-B0A8-34EC4E576622}"/>
          </ac:spMkLst>
        </pc:spChg>
        <pc:spChg chg="add mod">
          <ac:chgData name="Josiah Smith" userId="4af037b2e1e3ed2d" providerId="LiveId" clId="{5F580E07-309A-415E-948B-0DBB47E0A866}" dt="2021-10-19T15:35:18.392" v="11" actId="571"/>
          <ac:spMkLst>
            <pc:docMk/>
            <pc:sldMk cId="726806999" sldId="299"/>
            <ac:spMk id="18" creationId="{645251F8-28C2-4D8A-9096-2F6502B0CFEB}"/>
          </ac:spMkLst>
        </pc:spChg>
        <pc:picChg chg="mod">
          <ac:chgData name="Josiah Smith" userId="4af037b2e1e3ed2d" providerId="LiveId" clId="{5F580E07-309A-415E-948B-0DBB47E0A866}" dt="2021-10-19T15:35:09.967" v="9" actId="1076"/>
          <ac:picMkLst>
            <pc:docMk/>
            <pc:sldMk cId="726806999" sldId="299"/>
            <ac:picMk id="8" creationId="{C399C992-1293-4E71-90E6-EFBC1747EF95}"/>
          </ac:picMkLst>
        </pc:picChg>
      </pc:sldChg>
      <pc:sldChg chg="add">
        <pc:chgData name="Josiah Smith" userId="4af037b2e1e3ed2d" providerId="LiveId" clId="{5F580E07-309A-415E-948B-0DBB47E0A866}" dt="2021-10-19T15:36:18.469" v="19"/>
        <pc:sldMkLst>
          <pc:docMk/>
          <pc:sldMk cId="336387067" sldId="300"/>
        </pc:sldMkLst>
      </pc:sldChg>
      <pc:sldChg chg="modSp add del mod">
        <pc:chgData name="Josiah Smith" userId="4af037b2e1e3ed2d" providerId="LiveId" clId="{5F580E07-309A-415E-948B-0DBB47E0A866}" dt="2021-10-19T15:35:52.631" v="17" actId="47"/>
        <pc:sldMkLst>
          <pc:docMk/>
          <pc:sldMk cId="3996524208" sldId="300"/>
        </pc:sldMkLst>
        <pc:picChg chg="mod">
          <ac:chgData name="Josiah Smith" userId="4af037b2e1e3ed2d" providerId="LiveId" clId="{5F580E07-309A-415E-948B-0DBB47E0A866}" dt="2021-10-19T15:35:45.400" v="14" actId="1076"/>
          <ac:picMkLst>
            <pc:docMk/>
            <pc:sldMk cId="3996524208" sldId="300"/>
            <ac:picMk id="15" creationId="{31013F8E-46C5-4CED-B5B1-2791DD423D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4DA5C-8B27-4BAD-9729-4727A3086B9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BC79-D71F-461F-93BA-0C2FF9188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8BC79-D71F-461F-93BA-0C2FF91883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2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8BC79-D71F-461F-93BA-0C2FF91883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5325-7781-453E-981D-AE8F60444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82315"/>
          </a:xfrm>
        </p:spPr>
        <p:txBody>
          <a:bodyPr anchor="b">
            <a:normAutofit/>
          </a:bodyPr>
          <a:lstStyle>
            <a:lvl1pPr algn="ct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9092A-0366-4C98-ADE6-6D05415B2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7020"/>
            <a:ext cx="9144000" cy="65077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961F64-5F57-400B-849D-BE4A3F4CB94C}"/>
              </a:ext>
            </a:extLst>
          </p:cNvPr>
          <p:cNvCxnSpPr/>
          <p:nvPr/>
        </p:nvCxnSpPr>
        <p:spPr>
          <a:xfrm>
            <a:off x="1524000" y="4505851"/>
            <a:ext cx="9144000" cy="0"/>
          </a:xfrm>
          <a:prstGeom prst="line">
            <a:avLst/>
          </a:prstGeom>
          <a:ln w="38100">
            <a:solidFill>
              <a:srgbClr val="092C7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59CC078-BF44-4AF6-B381-3813B24FBAB7}"/>
              </a:ext>
            </a:extLst>
          </p:cNvPr>
          <p:cNvSpPr/>
          <p:nvPr/>
        </p:nvSpPr>
        <p:spPr>
          <a:xfrm>
            <a:off x="0" y="1165628"/>
            <a:ext cx="110836" cy="3195781"/>
          </a:xfrm>
          <a:prstGeom prst="rect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76FA6-9677-4006-B7B8-7FBA529BE342}"/>
              </a:ext>
            </a:extLst>
          </p:cNvPr>
          <p:cNvSpPr/>
          <p:nvPr/>
        </p:nvSpPr>
        <p:spPr>
          <a:xfrm>
            <a:off x="12072496" y="1165628"/>
            <a:ext cx="110836" cy="3195781"/>
          </a:xfrm>
          <a:prstGeom prst="rect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E0B90-1D8B-415B-AF4D-88131EA093CB}"/>
              </a:ext>
            </a:extLst>
          </p:cNvPr>
          <p:cNvSpPr txBox="1"/>
          <p:nvPr userDrawn="1"/>
        </p:nvSpPr>
        <p:spPr>
          <a:xfrm>
            <a:off x="10696337" y="6386050"/>
            <a:ext cx="1431577" cy="412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050" name="Picture 2" descr="Johns Hopkins Applied Physics Laboratory - Mayflower Communications">
            <a:extLst>
              <a:ext uri="{FF2B5EF4-FFF2-40B4-BE49-F238E27FC236}">
                <a16:creationId xmlns:a16="http://schemas.microsoft.com/office/drawing/2014/main" id="{9D5E29B5-8A67-4055-8B77-C9603BF6E25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52" b="28792"/>
          <a:stretch/>
        </p:blipFill>
        <p:spPr bwMode="auto">
          <a:xfrm>
            <a:off x="4331506" y="5426059"/>
            <a:ext cx="3528988" cy="7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3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DD41-30B3-46C5-B89C-E78E0905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21ED-AB66-4C5E-962E-54E68076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10515600" cy="4733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2ABBFA-5AA8-4EAC-9120-6E1EE7647852}"/>
              </a:ext>
            </a:extLst>
          </p:cNvPr>
          <p:cNvCxnSpPr>
            <a:cxnSpLocks/>
          </p:cNvCxnSpPr>
          <p:nvPr/>
        </p:nvCxnSpPr>
        <p:spPr>
          <a:xfrm>
            <a:off x="838200" y="1214770"/>
            <a:ext cx="10515600" cy="0"/>
          </a:xfrm>
          <a:prstGeom prst="line">
            <a:avLst/>
          </a:prstGeom>
          <a:ln w="38100">
            <a:solidFill>
              <a:srgbClr val="092C7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9D381E-13E0-458D-AB3F-B28E42507870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ED86A-A556-42AE-B3B0-F569AE820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3583"/>
            <a:ext cx="5181600" cy="4733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69BB8-7439-43C3-815C-CF2F8FBB2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43583"/>
            <a:ext cx="5181600" cy="4733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428D6E-E042-4FF4-A3A6-A9551655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3ADF15-A5F9-4E55-929C-6657A212B13B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14770"/>
            <a:ext cx="10515600" cy="0"/>
          </a:xfrm>
          <a:prstGeom prst="line">
            <a:avLst/>
          </a:prstGeom>
          <a:ln w="38100">
            <a:solidFill>
              <a:srgbClr val="092C7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1FAEE3-1E16-4E88-BC8B-7A24604259DA}"/>
              </a:ext>
            </a:extLst>
          </p:cNvPr>
          <p:cNvSpPr/>
          <p:nvPr userDrawn="1"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A3F4-EAFC-4831-B426-48EE92872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43583"/>
            <a:ext cx="5180013" cy="408559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F17B8-F717-4DE3-9EE7-613AB91F4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52140"/>
            <a:ext cx="5180013" cy="4337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BDA2A-02BA-4C1A-82E1-24F15F5CE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43583"/>
            <a:ext cx="5183188" cy="408557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15F5D-B27C-4E05-8FB8-3D5F167F2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52140"/>
            <a:ext cx="5183188" cy="4337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623D33-D780-4DE9-B68F-7FCC6738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29CA5A-9CB9-4363-954B-7ECDF01ED11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14770"/>
            <a:ext cx="10515600" cy="0"/>
          </a:xfrm>
          <a:prstGeom prst="line">
            <a:avLst/>
          </a:prstGeom>
          <a:ln w="38100">
            <a:solidFill>
              <a:srgbClr val="092C7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43FF-8C63-4375-8D99-5D87CD0E25F3}"/>
              </a:ext>
            </a:extLst>
          </p:cNvPr>
          <p:cNvSpPr/>
          <p:nvPr userDrawn="1"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1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0E02A8-724F-4330-ABA9-C31CB308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5E3C76-333F-4F62-98BA-0D05A208083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14770"/>
            <a:ext cx="10515600" cy="0"/>
          </a:xfrm>
          <a:prstGeom prst="line">
            <a:avLst/>
          </a:prstGeom>
          <a:ln w="38100">
            <a:solidFill>
              <a:srgbClr val="092C7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D015AE-6F5E-4E71-B9CB-8D2C36088733}"/>
              </a:ext>
            </a:extLst>
          </p:cNvPr>
          <p:cNvSpPr/>
          <p:nvPr userDrawn="1"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5DB2D4-38E8-4937-B68C-11B370D51E56}"/>
              </a:ext>
            </a:extLst>
          </p:cNvPr>
          <p:cNvSpPr/>
          <p:nvPr userDrawn="1"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9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C8B5-2A2C-48AB-BD6B-6F979802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3152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BEB7-D85B-4C30-867E-A28840017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D843A-11B5-4281-9A0D-58887E92F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13236"/>
            <a:ext cx="3932237" cy="405575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37963A-57F6-4410-9438-90FB4C7DC2E1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1B10B4-6746-4594-99F5-BEF1B98F34FA}"/>
              </a:ext>
            </a:extLst>
          </p:cNvPr>
          <p:cNvCxnSpPr>
            <a:cxnSpLocks/>
          </p:cNvCxnSpPr>
          <p:nvPr/>
        </p:nvCxnSpPr>
        <p:spPr>
          <a:xfrm>
            <a:off x="839788" y="1745673"/>
            <a:ext cx="3932237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B3CEE9-2902-486B-8876-F86A26558FC0}"/>
              </a:ext>
            </a:extLst>
          </p:cNvPr>
          <p:cNvCxnSpPr>
            <a:cxnSpLocks/>
          </p:cNvCxnSpPr>
          <p:nvPr/>
        </p:nvCxnSpPr>
        <p:spPr>
          <a:xfrm>
            <a:off x="4978401" y="457200"/>
            <a:ext cx="0" cy="541178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9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53226-60E6-4ACC-B5AD-524783E92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7BE04-8DC4-4254-AF0B-D4F816B50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13236"/>
            <a:ext cx="3932237" cy="405575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6125A-BA5A-4FF3-A9D6-FE14B21D429E}"/>
              </a:ext>
            </a:extLst>
          </p:cNvPr>
          <p:cNvSpPr/>
          <p:nvPr/>
        </p:nvSpPr>
        <p:spPr>
          <a:xfrm>
            <a:off x="351906" y="0"/>
            <a:ext cx="972588" cy="95482"/>
          </a:xfrm>
          <a:prstGeom prst="rect">
            <a:avLst/>
          </a:prstGeom>
          <a:solidFill>
            <a:srgbClr val="369AC7"/>
          </a:solidFill>
          <a:ln>
            <a:solidFill>
              <a:srgbClr val="369A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EC4766-AC57-404D-866F-E5B7602FA7A0}"/>
              </a:ext>
            </a:extLst>
          </p:cNvPr>
          <p:cNvCxnSpPr>
            <a:cxnSpLocks/>
          </p:cNvCxnSpPr>
          <p:nvPr/>
        </p:nvCxnSpPr>
        <p:spPr>
          <a:xfrm>
            <a:off x="839788" y="1745673"/>
            <a:ext cx="3932237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91695-187E-4365-AA95-C4D8F2FEFE93}"/>
              </a:ext>
            </a:extLst>
          </p:cNvPr>
          <p:cNvCxnSpPr>
            <a:cxnSpLocks/>
          </p:cNvCxnSpPr>
          <p:nvPr/>
        </p:nvCxnSpPr>
        <p:spPr>
          <a:xfrm>
            <a:off x="4978401" y="457200"/>
            <a:ext cx="0" cy="541178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D8A97BB6-2B50-464E-8B04-A650E7B4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3152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82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F7A0C8D-F8D1-4439-8F2A-9D7624A64C36}"/>
              </a:ext>
            </a:extLst>
          </p:cNvPr>
          <p:cNvSpPr/>
          <p:nvPr/>
        </p:nvSpPr>
        <p:spPr>
          <a:xfrm>
            <a:off x="11716022" y="6385765"/>
            <a:ext cx="430829" cy="409575"/>
          </a:xfrm>
          <a:prstGeom prst="ellipse">
            <a:avLst/>
          </a:prstGeom>
          <a:solidFill>
            <a:srgbClr val="092C74"/>
          </a:solidFill>
          <a:ln>
            <a:solidFill>
              <a:srgbClr val="369AC7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C7393-03BD-467D-AE61-A6F40B7A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CE93D-83E5-4731-980C-3A466DE62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65ECF8C-898E-46C6-968E-AEBBCB0DC11A}"/>
              </a:ext>
            </a:extLst>
          </p:cNvPr>
          <p:cNvSpPr txBox="1">
            <a:spLocks/>
          </p:cNvSpPr>
          <p:nvPr/>
        </p:nvSpPr>
        <p:spPr>
          <a:xfrm>
            <a:off x="11718078" y="6406534"/>
            <a:ext cx="43082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1BD3754-B43B-4D93-9066-E166E4DDBE18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558167B-15F8-405C-B7F0-4F41A4779AAF}"/>
              </a:ext>
            </a:extLst>
          </p:cNvPr>
          <p:cNvSpPr txBox="1">
            <a:spLocks/>
          </p:cNvSpPr>
          <p:nvPr/>
        </p:nvSpPr>
        <p:spPr>
          <a:xfrm>
            <a:off x="10782959" y="6418374"/>
            <a:ext cx="93203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92C74"/>
                </a:solidFill>
              </a:rPr>
              <a:t>Smith</a:t>
            </a:r>
            <a:endParaRPr lang="en-US" dirty="0">
              <a:solidFill>
                <a:srgbClr val="092C74"/>
              </a:solidFill>
            </a:endParaRPr>
          </a:p>
        </p:txBody>
      </p:sp>
      <p:pic>
        <p:nvPicPr>
          <p:cNvPr id="9" name="Picture 6" descr="Johns-Hopkins-Applied-Physics-Laboratory - Cuttermasters">
            <a:extLst>
              <a:ext uri="{FF2B5EF4-FFF2-40B4-BE49-F238E27FC236}">
                <a16:creationId xmlns:a16="http://schemas.microsoft.com/office/drawing/2014/main" id="{437EC5EC-1ADE-4DEE-AAF4-C05587AFF2E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5" t="7105" r="18727" b="28026"/>
          <a:stretch/>
        </p:blipFill>
        <p:spPr bwMode="auto">
          <a:xfrm>
            <a:off x="11483880" y="62660"/>
            <a:ext cx="662971" cy="69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Johns-Hopkins-Applied-Physics-Laboratory - Cuttermasters">
            <a:extLst>
              <a:ext uri="{FF2B5EF4-FFF2-40B4-BE49-F238E27FC236}">
                <a16:creationId xmlns:a16="http://schemas.microsoft.com/office/drawing/2014/main" id="{6B0A7FE1-F1E8-4696-854A-A69835F45E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65"/>
          <a:stretch/>
        </p:blipFill>
        <p:spPr bwMode="auto">
          <a:xfrm>
            <a:off x="-56156" y="6418374"/>
            <a:ext cx="1788711" cy="5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0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92C7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92C7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92C7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92C7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92C7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4.png"/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12" Type="http://schemas.openxmlformats.org/officeDocument/2006/relationships/image" Target="../media/image4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0" Type="http://schemas.openxmlformats.org/officeDocument/2006/relationships/image" Target="../media/image41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7.emf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stening-singing-teacher.com/Vibrato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6.png"/><Relationship Id="rId7" Type="http://schemas.openxmlformats.org/officeDocument/2006/relationships/image" Target="../media/image5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59.png"/><Relationship Id="rId5" Type="http://schemas.openxmlformats.org/officeDocument/2006/relationships/image" Target="../media/image11.jpe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8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81.png"/><Relationship Id="rId5" Type="http://schemas.openxmlformats.org/officeDocument/2006/relationships/image" Target="../media/image6.pn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ieeexplore.ieee.org/document/9429975/media#media" TargetMode="Externa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ieeexplore.ieee.org/document/9429975/media#media" TargetMode="External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ieeexplore.ieee.org/document/9429975/media#media" TargetMode="External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10" Type="http://schemas.openxmlformats.org/officeDocument/2006/relationships/image" Target="../media/image17.jpeg"/><Relationship Id="rId4" Type="http://schemas.openxmlformats.org/officeDocument/2006/relationships/image" Target="../media/image140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4B64-3E92-424C-86FF-F1C9475612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Radar Musical Instrument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9E1BB-0D68-4A53-8755-DC24FFD3C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Josiah W. Smith</a:t>
            </a:r>
          </a:p>
        </p:txBody>
      </p:sp>
    </p:spTree>
    <p:extLst>
      <p:ext uri="{BB962C8B-B14F-4D97-AF65-F5344CB8AC3E}">
        <p14:creationId xmlns:p14="http://schemas.microsoft.com/office/powerpoint/2010/main" val="1755998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DAC9-EED0-4FFD-B90E-6B38E2E8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Efficient Near-Field Spatial Imaging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583"/>
                <a:ext cx="11244072" cy="4733380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Near-field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/>
                  <a:t> spherical wavefront</a:t>
                </a:r>
              </a:p>
              <a:p>
                <a:endParaRPr lang="en-US"/>
              </a:p>
              <a:p>
                <a:r>
                  <a:rPr lang="en-US"/>
                  <a:t>Received signal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>
                  <a:spcAft>
                    <a:spcPts val="600"/>
                  </a:spcAft>
                </a:pPr>
                <a:r>
                  <a:rPr lang="en-US"/>
                  <a:t>Efficient approach (Range Migration Algorithm – RMA)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𝐼𝐹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b="1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583"/>
                <a:ext cx="11244072" cy="4733380"/>
              </a:xfrm>
              <a:blipFill>
                <a:blip r:embed="rId2"/>
                <a:stretch>
                  <a:fillRect l="-976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9AA1CEC-81BA-4AF8-9553-9D8F236A63ED}"/>
              </a:ext>
            </a:extLst>
          </p:cNvPr>
          <p:cNvGrpSpPr/>
          <p:nvPr/>
        </p:nvGrpSpPr>
        <p:grpSpPr>
          <a:xfrm>
            <a:off x="7538874" y="1775693"/>
            <a:ext cx="3100144" cy="2351035"/>
            <a:chOff x="7533062" y="1310542"/>
            <a:chExt cx="3100144" cy="219360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236C40B-25AB-4F5C-A0BC-57C856EA8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09" y="1516123"/>
              <a:ext cx="0" cy="177397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21A4C69-DAA3-4EC8-A4C0-FF9F595EF75C}"/>
                </a:ext>
              </a:extLst>
            </p:cNvPr>
            <p:cNvGrpSpPr/>
            <p:nvPr/>
          </p:nvGrpSpPr>
          <p:grpSpPr>
            <a:xfrm>
              <a:off x="8136179" y="1695259"/>
              <a:ext cx="122051" cy="1473878"/>
              <a:chOff x="9365363" y="2938010"/>
              <a:chExt cx="80785" cy="1061462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83EDB525-8636-4BF6-B44D-DC5B11135C13}"/>
                  </a:ext>
                </a:extLst>
              </p:cNvPr>
              <p:cNvSpPr/>
              <p:nvPr/>
            </p:nvSpPr>
            <p:spPr>
              <a:xfrm rot="5400000">
                <a:off x="9357747" y="294562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838C56B-1B33-4900-8F28-8FBF5BFFB284}"/>
                  </a:ext>
                </a:extLst>
              </p:cNvPr>
              <p:cNvSpPr/>
              <p:nvPr/>
            </p:nvSpPr>
            <p:spPr>
              <a:xfrm rot="5400000">
                <a:off x="9357747" y="308354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98DD8FE5-9F45-45A5-A9F0-93E1D0F41C04}"/>
                  </a:ext>
                </a:extLst>
              </p:cNvPr>
              <p:cNvSpPr/>
              <p:nvPr/>
            </p:nvSpPr>
            <p:spPr>
              <a:xfrm rot="5400000">
                <a:off x="9357745" y="3221468"/>
                <a:ext cx="96020" cy="80783"/>
              </a:xfrm>
              <a:prstGeom prst="triangle">
                <a:avLst/>
              </a:prstGeom>
              <a:solidFill>
                <a:schemeClr val="tx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C21C336F-029D-4430-81F6-8C4698391CD3}"/>
                  </a:ext>
                </a:extLst>
              </p:cNvPr>
              <p:cNvSpPr/>
              <p:nvPr/>
            </p:nvSpPr>
            <p:spPr>
              <a:xfrm rot="5400000">
                <a:off x="9357745" y="335938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CF69F57E-47F6-4EDC-A8D7-359201D4748B}"/>
                  </a:ext>
                </a:extLst>
              </p:cNvPr>
              <p:cNvSpPr/>
              <p:nvPr/>
            </p:nvSpPr>
            <p:spPr>
              <a:xfrm rot="5400000">
                <a:off x="9357745" y="349730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63DA2F31-789D-4139-BCA8-E42D28317ADC}"/>
                  </a:ext>
                </a:extLst>
              </p:cNvPr>
              <p:cNvSpPr/>
              <p:nvPr/>
            </p:nvSpPr>
            <p:spPr>
              <a:xfrm rot="5400000">
                <a:off x="9357746" y="363522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8AF06CBB-49A2-4620-9077-0FC008EA97A2}"/>
                  </a:ext>
                </a:extLst>
              </p:cNvPr>
              <p:cNvSpPr/>
              <p:nvPr/>
            </p:nvSpPr>
            <p:spPr>
              <a:xfrm rot="5400000">
                <a:off x="9357746" y="377315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A72C52F5-DA04-4F3A-9834-D3EF36E8CA7A}"/>
                  </a:ext>
                </a:extLst>
              </p:cNvPr>
              <p:cNvSpPr/>
              <p:nvPr/>
            </p:nvSpPr>
            <p:spPr>
              <a:xfrm rot="5400000">
                <a:off x="9357747" y="391107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E6C083-0FDD-4493-BE87-C48EEE0D0828}"/>
                </a:ext>
              </a:extLst>
            </p:cNvPr>
            <p:cNvCxnSpPr>
              <a:cxnSpLocks/>
            </p:cNvCxnSpPr>
            <p:nvPr/>
          </p:nvCxnSpPr>
          <p:spPr>
            <a:xfrm>
              <a:off x="7733841" y="2427716"/>
              <a:ext cx="2356364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B47FC8E-62C8-47E1-8834-DEADB71A1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3823" y="1643106"/>
              <a:ext cx="0" cy="156922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7738F53F-2080-497E-9DF5-A90890543856}"/>
                </a:ext>
              </a:extLst>
            </p:cNvPr>
            <p:cNvSpPr/>
            <p:nvPr/>
          </p:nvSpPr>
          <p:spPr>
            <a:xfrm rot="5400000">
              <a:off x="7672772" y="1690911"/>
              <a:ext cx="1048864" cy="870936"/>
            </a:xfrm>
            <a:prstGeom prst="arc">
              <a:avLst>
                <a:gd name="adj1" fmla="val 12237352"/>
                <a:gd name="adj2" fmla="val 20259116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22C40D34-0155-4D68-933D-5DD210FB1DC0}"/>
                </a:ext>
              </a:extLst>
            </p:cNvPr>
            <p:cNvSpPr/>
            <p:nvPr/>
          </p:nvSpPr>
          <p:spPr>
            <a:xfrm rot="5400000">
              <a:off x="7704254" y="1515629"/>
              <a:ext cx="1310423" cy="1251248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CCEED8A-7904-4BE9-A7A6-8557405D43B6}"/>
                </a:ext>
              </a:extLst>
            </p:cNvPr>
            <p:cNvSpPr/>
            <p:nvPr/>
          </p:nvSpPr>
          <p:spPr>
            <a:xfrm rot="5400000">
              <a:off x="7892959" y="1365294"/>
              <a:ext cx="1479422" cy="1562367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9DF188-42AA-475F-B48D-8601EA2DC706}"/>
                </a:ext>
              </a:extLst>
            </p:cNvPr>
            <p:cNvSpPr txBox="1"/>
            <p:nvPr/>
          </p:nvSpPr>
          <p:spPr>
            <a:xfrm>
              <a:off x="9990939" y="2197947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z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8E3C8-58EF-47FC-973C-E1A96C6D1F57}"/>
                </a:ext>
              </a:extLst>
            </p:cNvPr>
            <p:cNvSpPr txBox="1"/>
            <p:nvPr/>
          </p:nvSpPr>
          <p:spPr>
            <a:xfrm>
              <a:off x="7874398" y="1467952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E814BA-4CBD-4AE5-8AC1-FB332199938F}"/>
                </a:ext>
              </a:extLst>
            </p:cNvPr>
            <p:cNvSpPr txBox="1"/>
            <p:nvPr/>
          </p:nvSpPr>
          <p:spPr>
            <a:xfrm>
              <a:off x="7533062" y="2002412"/>
              <a:ext cx="6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Tx/Rx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8286DB-70A0-43DE-A750-0A537E7A408A}"/>
                </a:ext>
              </a:extLst>
            </p:cNvPr>
            <p:cNvGrpSpPr/>
            <p:nvPr/>
          </p:nvGrpSpPr>
          <p:grpSpPr>
            <a:xfrm>
              <a:off x="9626191" y="1673195"/>
              <a:ext cx="548640" cy="548640"/>
              <a:chOff x="10569632" y="4234686"/>
              <a:chExt cx="548640" cy="54864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4B3EAC-E614-407A-B8AB-F3BA59AB9172}"/>
                  </a:ext>
                </a:extLst>
              </p:cNvPr>
              <p:cNvSpPr/>
              <p:nvPr/>
            </p:nvSpPr>
            <p:spPr>
              <a:xfrm>
                <a:off x="10569632" y="4234686"/>
                <a:ext cx="548640" cy="54864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DF79AD-1381-448D-939F-E3E3746974F6}"/>
                  </a:ext>
                </a:extLst>
              </p:cNvPr>
              <p:cNvSpPr/>
              <p:nvPr/>
            </p:nvSpPr>
            <p:spPr>
              <a:xfrm>
                <a:off x="10752512" y="4417927"/>
                <a:ext cx="182880" cy="18288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D37CBE-1C36-4154-8316-256E99A515E4}"/>
                </a:ext>
              </a:extLst>
            </p:cNvPr>
            <p:cNvSpPr txBox="1"/>
            <p:nvPr/>
          </p:nvSpPr>
          <p:spPr>
            <a:xfrm>
              <a:off x="9565580" y="1310542"/>
              <a:ext cx="106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Target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A62333-01F6-4B24-9F0D-DA02EB6BD325}"/>
                    </a:ext>
                  </a:extLst>
                </p:cNvPr>
                <p:cNvSpPr txBox="1"/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A62333-01F6-4B24-9F0D-DA02EB6BD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265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DEFB-7763-4D36-B158-29ABCA94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Tangent – Efficient Freehand Imaging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E586EF4-4243-4640-BE37-D26DFA39ECFC}"/>
              </a:ext>
            </a:extLst>
          </p:cNvPr>
          <p:cNvGrpSpPr/>
          <p:nvPr/>
        </p:nvGrpSpPr>
        <p:grpSpPr>
          <a:xfrm>
            <a:off x="941202" y="1561279"/>
            <a:ext cx="10365551" cy="1902230"/>
            <a:chOff x="491952" y="1436666"/>
            <a:chExt cx="11361483" cy="2410153"/>
          </a:xfrm>
        </p:grpSpPr>
        <p:pic>
          <p:nvPicPr>
            <p:cNvPr id="4" name="Picture 3" descr="A picture containing indoor, appliance, table, sitting&#10;&#10;Description automatically generated">
              <a:extLst>
                <a:ext uri="{FF2B5EF4-FFF2-40B4-BE49-F238E27FC236}">
                  <a16:creationId xmlns:a16="http://schemas.microsoft.com/office/drawing/2014/main" id="{C76F1631-F264-4DDE-BC5F-9EAE1D2DC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93" y="1436666"/>
              <a:ext cx="1320315" cy="1981200"/>
            </a:xfrm>
            <a:prstGeom prst="rect">
              <a:avLst/>
            </a:prstGeom>
          </p:spPr>
        </p:pic>
        <p:pic>
          <p:nvPicPr>
            <p:cNvPr id="19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5D97377F-5515-4B87-89F8-024AEAB58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48299" y="1514332"/>
              <a:ext cx="1323062" cy="19035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3A246-9386-4F7A-B441-500CCAB55FA5}"/>
                </a:ext>
              </a:extLst>
            </p:cNvPr>
            <p:cNvSpPr txBox="1"/>
            <p:nvPr/>
          </p:nvSpPr>
          <p:spPr>
            <a:xfrm>
              <a:off x="703193" y="3417866"/>
              <a:ext cx="2789575" cy="42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Traditional Array Imaging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E337D8-CE6F-4732-8DF2-E33A5886EB33}"/>
                </a:ext>
              </a:extLst>
            </p:cNvPr>
            <p:cNvSpPr/>
            <p:nvPr/>
          </p:nvSpPr>
          <p:spPr>
            <a:xfrm>
              <a:off x="491952" y="1436666"/>
              <a:ext cx="3354708" cy="2350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3E4084B-3CE2-46A5-A079-22877B0E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2162" y="1470546"/>
              <a:ext cx="3192153" cy="19911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7C261EF-43CC-4F17-9B53-720C8E5D3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131" y="1934179"/>
              <a:ext cx="1416558" cy="118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A0C30B-780B-49C0-979A-CC7CA779AEB1}"/>
                </a:ext>
              </a:extLst>
            </p:cNvPr>
            <p:cNvSpPr/>
            <p:nvPr/>
          </p:nvSpPr>
          <p:spPr>
            <a:xfrm>
              <a:off x="4416932" y="1436666"/>
              <a:ext cx="7385182" cy="2350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D81EF33-78B2-427E-8C98-EE1BED355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044" y="1941348"/>
              <a:ext cx="1416558" cy="118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B613EEB5-CD21-4175-BA4B-0DC8AB8A110B}"/>
                </a:ext>
              </a:extLst>
            </p:cNvPr>
            <p:cNvSpPr/>
            <p:nvPr/>
          </p:nvSpPr>
          <p:spPr>
            <a:xfrm rot="16200000">
              <a:off x="9372719" y="1770435"/>
              <a:ext cx="498177" cy="1020893"/>
            </a:xfrm>
            <a:prstGeom prst="triangle">
              <a:avLst/>
            </a:prstGeom>
            <a:gradFill flip="none" rotWithShape="1">
              <a:gsLst>
                <a:gs pos="0">
                  <a:srgbClr val="092C74"/>
                </a:gs>
                <a:gs pos="50000">
                  <a:srgbClr val="092C74"/>
                </a:gs>
                <a:gs pos="100000">
                  <a:srgbClr val="092C74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400617E6-7A82-40CA-9FA7-1AD4EEA10A3E}"/>
                </a:ext>
              </a:extLst>
            </p:cNvPr>
            <p:cNvSpPr/>
            <p:nvPr/>
          </p:nvSpPr>
          <p:spPr>
            <a:xfrm rot="16200000">
              <a:off x="9223316" y="1770434"/>
              <a:ext cx="498177" cy="1020893"/>
            </a:xfrm>
            <a:prstGeom prst="triangle">
              <a:avLst/>
            </a:prstGeom>
            <a:solidFill>
              <a:srgbClr val="092C7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Walk with solid fill">
              <a:extLst>
                <a:ext uri="{FF2B5EF4-FFF2-40B4-BE49-F238E27FC236}">
                  <a16:creationId xmlns:a16="http://schemas.microsoft.com/office/drawing/2014/main" id="{AFCA2775-B1F4-4E80-917C-12AA310EB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11471" y="2025355"/>
              <a:ext cx="1006369" cy="1006369"/>
            </a:xfrm>
            <a:prstGeom prst="rect">
              <a:avLst/>
            </a:prstGeom>
          </p:spPr>
        </p:pic>
        <p:pic>
          <p:nvPicPr>
            <p:cNvPr id="29" name="Graphic 28" descr="Deciduous tree with solid fill">
              <a:extLst>
                <a:ext uri="{FF2B5EF4-FFF2-40B4-BE49-F238E27FC236}">
                  <a16:creationId xmlns:a16="http://schemas.microsoft.com/office/drawing/2014/main" id="{C4ACA6EC-A67C-47DD-919F-A79E296A0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08354" y="1523726"/>
              <a:ext cx="1345081" cy="13450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33BCFB-9B22-4A4D-A5D3-2AA4D8447823}"/>
                </a:ext>
              </a:extLst>
            </p:cNvPr>
            <p:cNvSpPr txBox="1"/>
            <p:nvPr/>
          </p:nvSpPr>
          <p:spPr>
            <a:xfrm>
              <a:off x="4848163" y="3417866"/>
              <a:ext cx="6522720" cy="42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Emerging Imaging Applications – Arbitrary Scanning Geometry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92BF2F9-3FF2-411E-BAAE-3DA6983E8523}"/>
                </a:ext>
              </a:extLst>
            </p:cNvPr>
            <p:cNvSpPr/>
            <p:nvPr/>
          </p:nvSpPr>
          <p:spPr>
            <a:xfrm>
              <a:off x="3910612" y="2481618"/>
              <a:ext cx="439165" cy="360687"/>
            </a:xfrm>
            <a:prstGeom prst="rightArrow">
              <a:avLst/>
            </a:prstGeom>
            <a:solidFill>
              <a:srgbClr val="092C74"/>
            </a:solidFill>
            <a:ln>
              <a:solidFill>
                <a:srgbClr val="092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39383A21-7EE9-4B38-9DF8-BD8D56B48D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101" y="3849914"/>
            <a:ext cx="5031572" cy="204959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27F838D4-FA6B-4675-BC2D-43C69757D88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123" t="9445" r="32468"/>
          <a:stretch/>
        </p:blipFill>
        <p:spPr>
          <a:xfrm>
            <a:off x="6394934" y="3886160"/>
            <a:ext cx="2533320" cy="2368771"/>
          </a:xfrm>
          <a:prstGeom prst="rect">
            <a:avLst/>
          </a:prstGeom>
        </p:spPr>
      </p:pic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D50F431-C0D5-4F3E-8F5D-119AF1605E7E}"/>
              </a:ext>
            </a:extLst>
          </p:cNvPr>
          <p:cNvGrpSpPr/>
          <p:nvPr/>
        </p:nvGrpSpPr>
        <p:grpSpPr>
          <a:xfrm>
            <a:off x="9274602" y="3987824"/>
            <a:ext cx="2608673" cy="2179128"/>
            <a:chOff x="8801002" y="4153777"/>
            <a:chExt cx="2608673" cy="217912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8E8CC67-3833-42FB-A637-68B86C9E3C0E}"/>
                </a:ext>
              </a:extLst>
            </p:cNvPr>
            <p:cNvGrpSpPr/>
            <p:nvPr/>
          </p:nvGrpSpPr>
          <p:grpSpPr>
            <a:xfrm>
              <a:off x="8801002" y="4153777"/>
              <a:ext cx="1181850" cy="2179128"/>
              <a:chOff x="9952494" y="4065063"/>
              <a:chExt cx="1181850" cy="2179128"/>
            </a:xfrm>
          </p:grpSpPr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03350DD3-7839-4441-A239-AFC4FA50D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753" t="10342" r="16252" b="12727"/>
              <a:stretch/>
            </p:blipFill>
            <p:spPr>
              <a:xfrm>
                <a:off x="9952494" y="4775039"/>
                <a:ext cx="1174293" cy="751781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C5BD209C-4664-45DA-A2CC-119262D54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2214" t="14086" r="18064" b="17700"/>
              <a:stretch/>
            </p:blipFill>
            <p:spPr>
              <a:xfrm>
                <a:off x="9954118" y="5574998"/>
                <a:ext cx="1174293" cy="669193"/>
              </a:xfrm>
              <a:prstGeom prst="rect">
                <a:avLst/>
              </a:prstGeom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BB92DEB1-7CE7-44F5-93B7-40BEE1406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12149" t="14086" r="16885" b="17700"/>
              <a:stretch/>
            </p:blipFill>
            <p:spPr>
              <a:xfrm>
                <a:off x="9954118" y="4065063"/>
                <a:ext cx="1180226" cy="660774"/>
              </a:xfrm>
              <a:prstGeom prst="rect">
                <a:avLst/>
              </a:prstGeom>
            </p:spPr>
          </p:pic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3E88B2A-B04B-477E-BFD6-DB215819352C}"/>
                </a:ext>
              </a:extLst>
            </p:cNvPr>
            <p:cNvSpPr txBox="1"/>
            <p:nvPr/>
          </p:nvSpPr>
          <p:spPr>
            <a:xfrm>
              <a:off x="9701144" y="4299498"/>
              <a:ext cx="1708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BPA – 3 </a:t>
              </a:r>
              <a:r>
                <a:rPr lang="en-US" err="1"/>
                <a:t>hr</a:t>
              </a:r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723F634-D6B6-4176-9398-8AE18633B453}"/>
                </a:ext>
              </a:extLst>
            </p:cNvPr>
            <p:cNvSpPr txBox="1"/>
            <p:nvPr/>
          </p:nvSpPr>
          <p:spPr>
            <a:xfrm>
              <a:off x="9701143" y="5032487"/>
              <a:ext cx="1708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RMA – 1 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E2F8023-19C0-4889-BBAB-72DA67E1758F}"/>
                </a:ext>
              </a:extLst>
            </p:cNvPr>
            <p:cNvSpPr txBox="1"/>
            <p:nvPr/>
          </p:nvSpPr>
          <p:spPr>
            <a:xfrm>
              <a:off x="9701143" y="5784268"/>
              <a:ext cx="1708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Ours – 1 s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875D013-1EC0-4637-A681-53DCC2FD08C0}"/>
              </a:ext>
            </a:extLst>
          </p:cNvPr>
          <p:cNvSpPr/>
          <p:nvPr/>
        </p:nvSpPr>
        <p:spPr>
          <a:xfrm>
            <a:off x="3072755" y="4469884"/>
            <a:ext cx="343132" cy="268130"/>
          </a:xfrm>
          <a:prstGeom prst="rightArrow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F7C9-011E-44ED-B609-7AE9009E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Conventional Feature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92EF4-2116-4F11-923F-7BE09D676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583"/>
                <a:ext cx="6812280" cy="980063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Maximum likelihood estimator of </a:t>
                </a:r>
                <a:r>
                  <a:rPr lang="en-US" b="1"/>
                  <a:t>range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/>
                  <a:t>), cross-range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/>
                  <a:t>), and Doppler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b="1"/>
                  <a:t>)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D92EF4-2116-4F11-923F-7BE09D676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583"/>
                <a:ext cx="6812280" cy="980063"/>
              </a:xfrm>
              <a:blipFill>
                <a:blip r:embed="rId2"/>
                <a:stretch>
                  <a:fillRect l="-1611" t="-10559" r="-1253" b="-5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F9180B-7472-4A61-8E5E-AB1CA8FA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15" y="2343007"/>
            <a:ext cx="2430466" cy="3419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5D4CAF-BC1B-49A6-8E7E-EF6B2E8B1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213" y="2347144"/>
            <a:ext cx="2174285" cy="1630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45E6C-A874-417D-BFDF-FEE8C5707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2" y="2320988"/>
            <a:ext cx="2174633" cy="1630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6134BD5-C287-4F5F-A7E9-F3B5A0D1FCBC}"/>
                  </a:ext>
                </a:extLst>
              </p:cNvPr>
              <p:cNvSpPr/>
              <p:nvPr/>
            </p:nvSpPr>
            <p:spPr>
              <a:xfrm>
                <a:off x="2921864" y="2756734"/>
                <a:ext cx="2774760" cy="81153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RMA</a:t>
                </a:r>
                <a:endParaRPr lang="en-US" sz="1400" b="1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𝐼𝐹</m:t>
                      </m:r>
                      <m:sSubSup>
                        <m:sSub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6134BD5-C287-4F5F-A7E9-F3B5A0D1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864" y="2756734"/>
                <a:ext cx="2774760" cy="811530"/>
              </a:xfrm>
              <a:prstGeom prst="rect">
                <a:avLst/>
              </a:prstGeom>
              <a:blipFill>
                <a:blip r:embed="rId6"/>
                <a:stretch>
                  <a:fillRect t="-222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7D17CDD8-AA94-4B4E-9DA4-AF31103F4240}"/>
              </a:ext>
            </a:extLst>
          </p:cNvPr>
          <p:cNvSpPr/>
          <p:nvPr/>
        </p:nvSpPr>
        <p:spPr>
          <a:xfrm>
            <a:off x="2580602" y="3050037"/>
            <a:ext cx="280585" cy="224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513FF18-2607-4D4B-9FDC-50918FC7EE22}"/>
              </a:ext>
            </a:extLst>
          </p:cNvPr>
          <p:cNvSpPr/>
          <p:nvPr/>
        </p:nvSpPr>
        <p:spPr>
          <a:xfrm>
            <a:off x="5809133" y="3050036"/>
            <a:ext cx="280585" cy="224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A62694E-F007-4B5F-A117-A0B493F9AE7B}"/>
              </a:ext>
            </a:extLst>
          </p:cNvPr>
          <p:cNvSpPr/>
          <p:nvPr/>
        </p:nvSpPr>
        <p:spPr>
          <a:xfrm>
            <a:off x="8214337" y="3023882"/>
            <a:ext cx="280585" cy="224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59F56-DAF0-4D1A-8BA2-0C4FE8A31DF9}"/>
                  </a:ext>
                </a:extLst>
              </p:cNvPr>
              <p:cNvSpPr txBox="1"/>
              <p:nvPr/>
            </p:nvSpPr>
            <p:spPr>
              <a:xfrm>
                <a:off x="8439285" y="2951678"/>
                <a:ext cx="659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59F56-DAF0-4D1A-8BA2-0C4FE8A31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285" y="2951678"/>
                <a:ext cx="659018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399C992-1293-4E71-90E6-EFBC1747E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552" y="4282818"/>
            <a:ext cx="8218771" cy="184327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370A71-1B8C-42BD-A13B-6EB92D80CE6A}"/>
              </a:ext>
            </a:extLst>
          </p:cNvPr>
          <p:cNvCxnSpPr>
            <a:cxnSpLocks/>
          </p:cNvCxnSpPr>
          <p:nvPr/>
        </p:nvCxnSpPr>
        <p:spPr>
          <a:xfrm flipV="1">
            <a:off x="1809029" y="5002015"/>
            <a:ext cx="0" cy="2965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AA0B51-E257-4C51-92E2-9726A23F8BE3}"/>
              </a:ext>
            </a:extLst>
          </p:cNvPr>
          <p:cNvSpPr txBox="1"/>
          <p:nvPr/>
        </p:nvSpPr>
        <p:spPr>
          <a:xfrm>
            <a:off x="1769488" y="5019491"/>
            <a:ext cx="558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 m/s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C00B503-3139-439F-A3B0-94A5607047A3}"/>
              </a:ext>
            </a:extLst>
          </p:cNvPr>
          <p:cNvSpPr/>
          <p:nvPr/>
        </p:nvSpPr>
        <p:spPr>
          <a:xfrm>
            <a:off x="2892231" y="5065183"/>
            <a:ext cx="312400" cy="26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37D15CF-1BFF-4C03-B0A8-34EC4E576622}"/>
              </a:ext>
            </a:extLst>
          </p:cNvPr>
          <p:cNvSpPr/>
          <p:nvPr/>
        </p:nvSpPr>
        <p:spPr>
          <a:xfrm>
            <a:off x="5539759" y="5065183"/>
            <a:ext cx="312400" cy="26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5251F8-28C2-4D8A-9096-2F6502B0CFEB}"/>
              </a:ext>
            </a:extLst>
          </p:cNvPr>
          <p:cNvSpPr/>
          <p:nvPr/>
        </p:nvSpPr>
        <p:spPr>
          <a:xfrm>
            <a:off x="8198429" y="5059676"/>
            <a:ext cx="312400" cy="261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06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03C3-1F5E-431F-A702-09F3299B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Music Theory for Engineers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97EE9-0E8C-42EC-8F2A-8E4EA11CC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5972091" cy="47333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Notes and Pitch</a:t>
            </a:r>
          </a:p>
          <a:p>
            <a:pPr marL="937237" lvl="1" indent="-457189"/>
            <a:r>
              <a:rPr lang="en-US"/>
              <a:t>Pitch = fundamental frequency</a:t>
            </a:r>
          </a:p>
          <a:p>
            <a:pPr marL="937237" lvl="1" indent="-457189"/>
            <a:r>
              <a:rPr lang="en-US"/>
              <a:t>Single frequency sinusoid with natural acoustic harmonics</a:t>
            </a:r>
          </a:p>
          <a:p>
            <a:pPr marL="937237" lvl="1" indent="-457189"/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Frets</a:t>
            </a:r>
          </a:p>
          <a:p>
            <a:pPr marL="937237" lvl="1" indent="-457189"/>
            <a:r>
              <a:rPr lang="en-US"/>
              <a:t>Quantize finger placement on some stringed instruments</a:t>
            </a:r>
          </a:p>
          <a:p>
            <a:pPr marL="937237" lvl="1" indent="-457189"/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Vibrato</a:t>
            </a:r>
          </a:p>
          <a:p>
            <a:pPr marL="937237" lvl="1" indent="-457189"/>
            <a:r>
              <a:rPr lang="en-US"/>
              <a:t>Frequency modulation applied to pitch</a:t>
            </a:r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5EADAD-98CA-4F42-B812-213E74210AE6}"/>
              </a:ext>
            </a:extLst>
          </p:cNvPr>
          <p:cNvGrpSpPr/>
          <p:nvPr/>
        </p:nvGrpSpPr>
        <p:grpSpPr>
          <a:xfrm>
            <a:off x="6940609" y="1664352"/>
            <a:ext cx="4278745" cy="1269499"/>
            <a:chOff x="5114333" y="3551516"/>
            <a:chExt cx="3619940" cy="1050964"/>
          </a:xfrm>
        </p:grpSpPr>
        <p:pic>
          <p:nvPicPr>
            <p:cNvPr id="5" name="Picture 2" descr="Illustration of Vibrato">
              <a:extLst>
                <a:ext uri="{FF2B5EF4-FFF2-40B4-BE49-F238E27FC236}">
                  <a16:creationId xmlns:a16="http://schemas.microsoft.com/office/drawing/2014/main" id="{65EDC7AA-2D71-49E6-99DC-4ED326B7C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333" y="3551516"/>
              <a:ext cx="3563007" cy="1050964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hlinkClick r:id="rId3"/>
              <a:extLst>
                <a:ext uri="{FF2B5EF4-FFF2-40B4-BE49-F238E27FC236}">
                  <a16:creationId xmlns:a16="http://schemas.microsoft.com/office/drawing/2014/main" id="{8FBB1E76-0EF2-4A8B-9293-A097D22A39B0}"/>
                </a:ext>
              </a:extLst>
            </p:cNvPr>
            <p:cNvSpPr txBox="1"/>
            <p:nvPr/>
          </p:nvSpPr>
          <p:spPr>
            <a:xfrm>
              <a:off x="7321507" y="3557824"/>
              <a:ext cx="1412766" cy="25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/>
                <a:t>Thanks to listening-singing-teacher.com</a:t>
              </a:r>
            </a:p>
          </p:txBody>
        </p:sp>
      </p:grpSp>
      <p:pic>
        <p:nvPicPr>
          <p:cNvPr id="7" name="Picture 6" descr="A close up of a guitar&#10;&#10;Description automatically generated">
            <a:extLst>
              <a:ext uri="{FF2B5EF4-FFF2-40B4-BE49-F238E27FC236}">
                <a16:creationId xmlns:a16="http://schemas.microsoft.com/office/drawing/2014/main" id="{A7AA70F3-D748-453D-8CA2-721509DC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420" y="3318043"/>
            <a:ext cx="2265988" cy="15071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 descr="A hand holding a violin&#10;&#10;Description automatically generated">
            <a:extLst>
              <a:ext uri="{FF2B5EF4-FFF2-40B4-BE49-F238E27FC236}">
                <a16:creationId xmlns:a16="http://schemas.microsoft.com/office/drawing/2014/main" id="{F5BC0984-1C02-4538-9440-B7F30CEF4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381" y="3318043"/>
            <a:ext cx="2260942" cy="150713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4" descr="PLL DesignGuide Reference">
            <a:extLst>
              <a:ext uri="{FF2B5EF4-FFF2-40B4-BE49-F238E27FC236}">
                <a16:creationId xmlns:a16="http://schemas.microsoft.com/office/drawing/2014/main" id="{9F585829-7F4D-4A6C-8B3D-871FB48D4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53" y="5155255"/>
            <a:ext cx="3013659" cy="150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15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13C4-192E-42F5-B93F-7624A42E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Mapping Radar Signatures to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7862-364F-44D9-9D7F-0CF08E92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14" y="1452911"/>
            <a:ext cx="5850760" cy="47333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Range </a:t>
            </a:r>
            <a:r>
              <a:rPr lang="en-US" dirty="0">
                <a:sym typeface="Wingdings" panose="05000000000000000000" pitchFamily="2" charset="2"/>
              </a:rPr>
              <a:t> note selection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Vertical position to select desired note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Virtual fret quantize range into regions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Cross-range oscillation  vibrato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Doppler  MIDI parameter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DAC508-26C4-4A56-8789-3E1B1F14999C}"/>
              </a:ext>
            </a:extLst>
          </p:cNvPr>
          <p:cNvGrpSpPr/>
          <p:nvPr/>
        </p:nvGrpSpPr>
        <p:grpSpPr>
          <a:xfrm>
            <a:off x="8206421" y="1321327"/>
            <a:ext cx="2211287" cy="1361250"/>
            <a:chOff x="4439568" y="899124"/>
            <a:chExt cx="2733241" cy="1934846"/>
          </a:xfrm>
        </p:grpSpPr>
        <p:pic>
          <p:nvPicPr>
            <p:cNvPr id="6" name="Picture 5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21938130-8F17-4077-830E-880CCCC49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566175F2-FAF0-48D3-ACAC-222C8F43E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B7DE8D8-543E-4D58-846F-48E27A348347}"/>
              </a:ext>
            </a:extLst>
          </p:cNvPr>
          <p:cNvSpPr/>
          <p:nvPr/>
        </p:nvSpPr>
        <p:spPr>
          <a:xfrm>
            <a:off x="4336680" y="3793221"/>
            <a:ext cx="322518" cy="241315"/>
          </a:xfrm>
          <a:prstGeom prst="rightArrow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AC8D3F-F760-4A31-BAB3-1BACCCFF6A9A}"/>
                  </a:ext>
                </a:extLst>
              </p:cNvPr>
              <p:cNvSpPr txBox="1"/>
              <p:nvPr/>
            </p:nvSpPr>
            <p:spPr>
              <a:xfrm>
                <a:off x="4659021" y="3729212"/>
                <a:ext cx="2720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AC8D3F-F760-4A31-BAB3-1BACCCFF6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021" y="3729212"/>
                <a:ext cx="27205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black audio mixer turned on with red lights">
            <a:extLst>
              <a:ext uri="{FF2B5EF4-FFF2-40B4-BE49-F238E27FC236}">
                <a16:creationId xmlns:a16="http://schemas.microsoft.com/office/drawing/2014/main" id="{ED2C68AB-E82C-45E0-A4E4-F1CBB1964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97" y="5310794"/>
            <a:ext cx="1663127" cy="110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54B509-E5F8-437C-AB1C-457994A4D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1229" y="5294818"/>
            <a:ext cx="1165731" cy="11251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EE48018-1FD1-4B10-94A6-B77F03C4EE4A}"/>
              </a:ext>
            </a:extLst>
          </p:cNvPr>
          <p:cNvGrpSpPr/>
          <p:nvPr/>
        </p:nvGrpSpPr>
        <p:grpSpPr>
          <a:xfrm>
            <a:off x="960369" y="3283964"/>
            <a:ext cx="3286591" cy="1167240"/>
            <a:chOff x="6563267" y="3690547"/>
            <a:chExt cx="3286591" cy="116724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626DF8-7042-4F22-858D-3E202C8FF835}"/>
                </a:ext>
              </a:extLst>
            </p:cNvPr>
            <p:cNvGrpSpPr/>
            <p:nvPr/>
          </p:nvGrpSpPr>
          <p:grpSpPr>
            <a:xfrm>
              <a:off x="6563267" y="3690547"/>
              <a:ext cx="3286591" cy="1167240"/>
              <a:chOff x="4456094" y="3435107"/>
              <a:chExt cx="3286591" cy="1167240"/>
            </a:xfrm>
          </p:grpSpPr>
          <p:pic>
            <p:nvPicPr>
              <p:cNvPr id="9" name="Picture 8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FEA3CA7B-4323-417F-BAA5-D333B332A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0" name="Picture 9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5630CE15-0CBE-4D28-9067-CA7E4AF23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11" name="Picture 10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9E5FB1DB-3FD2-4199-88D9-164968D89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12" name="Arrow: Left-Right 11">
                <a:extLst>
                  <a:ext uri="{FF2B5EF4-FFF2-40B4-BE49-F238E27FC236}">
                    <a16:creationId xmlns:a16="http://schemas.microsoft.com/office/drawing/2014/main" id="{F7572D83-FF26-4F1F-A4C6-2711E2C46132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solidFill>
                <a:srgbClr val="092C74"/>
              </a:solidFill>
              <a:ln>
                <a:solidFill>
                  <a:srgbClr val="092C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8F0203-EA6E-42A9-9CAA-548D20D2D081}"/>
                    </a:ext>
                  </a:extLst>
                </p:cNvPr>
                <p:cNvSpPr txBox="1"/>
                <p:nvPr/>
              </p:nvSpPr>
              <p:spPr>
                <a:xfrm>
                  <a:off x="7973986" y="4132739"/>
                  <a:ext cx="63507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8F0203-EA6E-42A9-9CAA-548D20D2D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986" y="4132739"/>
                  <a:ext cx="63507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6F82185-F6E8-4BE8-B5CA-7DE6225D12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6446" y="3480850"/>
            <a:ext cx="3507354" cy="27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76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4626-B462-4EA0-97E5-F4AC06D8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Methods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EC134FA-2D66-4997-9459-90578578B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93" y="1443038"/>
            <a:ext cx="9233813" cy="4733925"/>
          </a:xfrm>
        </p:spPr>
      </p:pic>
    </p:spTree>
    <p:extLst>
      <p:ext uri="{BB962C8B-B14F-4D97-AF65-F5344CB8AC3E}">
        <p14:creationId xmlns:p14="http://schemas.microsoft.com/office/powerpoint/2010/main" val="57546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7668-9F16-4D29-A8B8-2F7DDE4E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F980-86C0-4845-B2A2-E696EA73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400"/>
            <a:ext cx="10515600" cy="660532"/>
          </a:xfrm>
        </p:spPr>
        <p:txBody>
          <a:bodyPr>
            <a:normAutofit fontScale="70000" lnSpcReduction="20000"/>
          </a:bodyPr>
          <a:lstStyle/>
          <a:p>
            <a:r>
              <a:rPr lang="en-US" b="1"/>
              <a:t>Enhance RMA images with neural processor prior to feature extraction</a:t>
            </a:r>
          </a:p>
          <a:p>
            <a:r>
              <a:rPr lang="en-US" b="1"/>
              <a:t>Feed extracted-enhanced features to computer vision tracking algorithm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1C99C2-F309-497C-9F5A-3EF91BBE77C2}"/>
              </a:ext>
            </a:extLst>
          </p:cNvPr>
          <p:cNvGrpSpPr/>
          <p:nvPr/>
        </p:nvGrpSpPr>
        <p:grpSpPr>
          <a:xfrm>
            <a:off x="926433" y="2328645"/>
            <a:ext cx="1995591" cy="2050583"/>
            <a:chOff x="5342466" y="2453684"/>
            <a:chExt cx="1995591" cy="2050583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8B94E29-E9BC-4FA7-9F3E-853A734F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42" t="34394" r="32260" b="36399"/>
            <a:stretch/>
          </p:blipFill>
          <p:spPr>
            <a:xfrm>
              <a:off x="5342466" y="2453684"/>
              <a:ext cx="1026150" cy="2003011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1E03A3F-67CF-4DA8-9B76-A6EE012D7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7" t="34865" r="1390" b="35752"/>
            <a:stretch/>
          </p:blipFill>
          <p:spPr>
            <a:xfrm>
              <a:off x="6282268" y="2489200"/>
              <a:ext cx="1055789" cy="201506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65DBD7-B05F-4490-A1A5-BA5E80EC0448}"/>
              </a:ext>
            </a:extLst>
          </p:cNvPr>
          <p:cNvGrpSpPr/>
          <p:nvPr/>
        </p:nvGrpSpPr>
        <p:grpSpPr>
          <a:xfrm>
            <a:off x="945936" y="4344152"/>
            <a:ext cx="2012523" cy="2050583"/>
            <a:chOff x="4961467" y="2330917"/>
            <a:chExt cx="2012523" cy="2050583"/>
          </a:xfrm>
        </p:grpSpPr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A448303-40CD-4FA7-A18F-92C2A45FC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48" t="67666" r="32454" b="3127"/>
            <a:stretch/>
          </p:blipFill>
          <p:spPr>
            <a:xfrm>
              <a:off x="4961467" y="2330917"/>
              <a:ext cx="1026150" cy="2003011"/>
            </a:xfrm>
            <a:prstGeom prst="rect">
              <a:avLst/>
            </a:prstGeom>
          </p:spPr>
        </p:pic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F2E2E4B-C4C0-451B-8764-B5D9EAEE0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87" t="68137" r="1260" b="2480"/>
            <a:stretch/>
          </p:blipFill>
          <p:spPr>
            <a:xfrm>
              <a:off x="5918201" y="2366433"/>
              <a:ext cx="1055789" cy="201506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D5A6043-D14B-4578-94CC-CBBA94194088}"/>
              </a:ext>
            </a:extLst>
          </p:cNvPr>
          <p:cNvSpPr/>
          <p:nvPr/>
        </p:nvSpPr>
        <p:spPr>
          <a:xfrm>
            <a:off x="838200" y="2018730"/>
            <a:ext cx="2227997" cy="437600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/>
              <a:t>Raw Images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5D4834-42B7-4AB3-95AE-93BB4C548E26}"/>
              </a:ext>
            </a:extLst>
          </p:cNvPr>
          <p:cNvSpPr/>
          <p:nvPr/>
        </p:nvSpPr>
        <p:spPr>
          <a:xfrm>
            <a:off x="3290671" y="4001834"/>
            <a:ext cx="541665" cy="401191"/>
          </a:xfrm>
          <a:prstGeom prst="rightArrow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D708B0-223C-44CF-9EE8-12E76D8002DC}"/>
              </a:ext>
            </a:extLst>
          </p:cNvPr>
          <p:cNvGrpSpPr/>
          <p:nvPr/>
        </p:nvGrpSpPr>
        <p:grpSpPr>
          <a:xfrm>
            <a:off x="4053230" y="3404102"/>
            <a:ext cx="1706125" cy="1596651"/>
            <a:chOff x="4053230" y="3404102"/>
            <a:chExt cx="1706125" cy="1596651"/>
          </a:xfrm>
        </p:grpSpPr>
        <p:pic>
          <p:nvPicPr>
            <p:cNvPr id="1026" name="Picture 2" descr="Neural network Royalty Free Vector Image - VectorStock">
              <a:extLst>
                <a:ext uri="{FF2B5EF4-FFF2-40B4-BE49-F238E27FC236}">
                  <a16:creationId xmlns:a16="http://schemas.microsoft.com/office/drawing/2014/main" id="{E9D8825D-763D-416C-B038-F826EB3ECB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47" b="20434"/>
            <a:stretch/>
          </p:blipFill>
          <p:spPr bwMode="auto">
            <a:xfrm>
              <a:off x="4094232" y="4030708"/>
              <a:ext cx="1657570" cy="923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7F1EEE-85B5-4ABC-B6A8-CFA37096C3B0}"/>
                </a:ext>
              </a:extLst>
            </p:cNvPr>
            <p:cNvSpPr/>
            <p:nvPr/>
          </p:nvSpPr>
          <p:spPr>
            <a:xfrm>
              <a:off x="4053230" y="3404102"/>
              <a:ext cx="1706125" cy="1596651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/>
                <a:t>Neural Processor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55C5A61-C029-4228-8915-4966DB248F31}"/>
              </a:ext>
            </a:extLst>
          </p:cNvPr>
          <p:cNvSpPr/>
          <p:nvPr/>
        </p:nvSpPr>
        <p:spPr>
          <a:xfrm>
            <a:off x="5983177" y="4030708"/>
            <a:ext cx="541665" cy="401191"/>
          </a:xfrm>
          <a:prstGeom prst="rightArrow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0CFA8D-1E6E-4624-AF59-E79AE7332348}"/>
              </a:ext>
            </a:extLst>
          </p:cNvPr>
          <p:cNvGrpSpPr/>
          <p:nvPr/>
        </p:nvGrpSpPr>
        <p:grpSpPr>
          <a:xfrm>
            <a:off x="6746388" y="2014423"/>
            <a:ext cx="1239825" cy="4376005"/>
            <a:chOff x="6384724" y="2014428"/>
            <a:chExt cx="1239825" cy="4376005"/>
          </a:xfrm>
        </p:grpSpPr>
        <p:pic>
          <p:nvPicPr>
            <p:cNvPr id="23" name="Picture 2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1D81776-7C38-4AA8-8058-FF35E61A4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1" t="34262" r="17190" b="36531"/>
            <a:stretch/>
          </p:blipFill>
          <p:spPr>
            <a:xfrm>
              <a:off x="6461174" y="2370188"/>
              <a:ext cx="1023583" cy="2003011"/>
            </a:xfrm>
            <a:prstGeom prst="rect">
              <a:avLst/>
            </a:prstGeom>
          </p:spPr>
        </p:pic>
        <p:pic>
          <p:nvPicPr>
            <p:cNvPr id="24" name="Picture 2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ECBACF4-7D50-4CC7-BCED-B7181FE5C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44" t="67828" r="16832" b="2789"/>
            <a:stretch/>
          </p:blipFill>
          <p:spPr>
            <a:xfrm>
              <a:off x="6476588" y="4373199"/>
              <a:ext cx="1008169" cy="201506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B9D85C-869E-41A9-979B-E925910E29CB}"/>
                </a:ext>
              </a:extLst>
            </p:cNvPr>
            <p:cNvSpPr/>
            <p:nvPr/>
          </p:nvSpPr>
          <p:spPr>
            <a:xfrm>
              <a:off x="6384724" y="2014428"/>
              <a:ext cx="1239825" cy="4376005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/>
                <a:t>Enhanced</a:t>
              </a: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889B8AF-9416-43BC-B850-7461DD599B80}"/>
              </a:ext>
            </a:extLst>
          </p:cNvPr>
          <p:cNvSpPr/>
          <p:nvPr/>
        </p:nvSpPr>
        <p:spPr>
          <a:xfrm>
            <a:off x="8206131" y="4030707"/>
            <a:ext cx="541665" cy="401191"/>
          </a:xfrm>
          <a:prstGeom prst="rightArrow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48E867-E83E-4666-BD58-FD79AA0F74BB}"/>
              </a:ext>
            </a:extLst>
          </p:cNvPr>
          <p:cNvGrpSpPr/>
          <p:nvPr/>
        </p:nvGrpSpPr>
        <p:grpSpPr>
          <a:xfrm>
            <a:off x="8967714" y="3139481"/>
            <a:ext cx="2581855" cy="2183641"/>
            <a:chOff x="8613858" y="2770496"/>
            <a:chExt cx="2581855" cy="218364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0E41E5-D13B-490D-9586-7F4145CBA04F}"/>
                </a:ext>
              </a:extLst>
            </p:cNvPr>
            <p:cNvSpPr/>
            <p:nvPr/>
          </p:nvSpPr>
          <p:spPr>
            <a:xfrm>
              <a:off x="8613858" y="2770496"/>
              <a:ext cx="2581855" cy="2183641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/>
                <a:t>Computer Vision Tracking Algorithm</a:t>
              </a:r>
            </a:p>
          </p:txBody>
        </p:sp>
        <p:pic>
          <p:nvPicPr>
            <p:cNvPr id="1030" name="Picture 6" descr="Particle Filters and Their Applications">
              <a:extLst>
                <a:ext uri="{FF2B5EF4-FFF2-40B4-BE49-F238E27FC236}">
                  <a16:creationId xmlns:a16="http://schemas.microsoft.com/office/drawing/2014/main" id="{B62874B4-3CC3-4A09-ABBD-A4B08040A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0786" y="3404102"/>
              <a:ext cx="2227997" cy="1496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04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34B7-2455-4B27-9B4E-596CE30A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Super-Resolution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2EEB-FE9C-4B38-B914-57294B7F2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5294194" cy="4733380"/>
          </a:xfrm>
        </p:spPr>
        <p:txBody>
          <a:bodyPr/>
          <a:lstStyle/>
          <a:p>
            <a:r>
              <a:rPr lang="en-US" dirty="0"/>
              <a:t>Image super-resolution emerging in ML / DL arena</a:t>
            </a:r>
          </a:p>
          <a:p>
            <a:r>
              <a:rPr lang="en-US" dirty="0"/>
              <a:t>Image upscaling akin to spatial super-resolution</a:t>
            </a:r>
          </a:p>
          <a:p>
            <a:r>
              <a:rPr lang="en-US" dirty="0"/>
              <a:t>Non-linear approach to leverage context / prior on images and signals</a:t>
            </a:r>
          </a:p>
          <a:p>
            <a:r>
              <a:rPr lang="en-US" b="1" dirty="0"/>
              <a:t>Can hybrid methods employ signal theory + ML for spatial and frequency super-resolution?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950D491-49F6-48C3-8AD6-BD8A6746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701065"/>
            <a:ext cx="5181600" cy="42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0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AB1D455-5C75-4ED6-84D3-BD3E3A4FA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3" t="-122" r="83481" b="50593"/>
          <a:stretch/>
        </p:blipFill>
        <p:spPr>
          <a:xfrm>
            <a:off x="6850268" y="2569163"/>
            <a:ext cx="946484" cy="3489534"/>
          </a:xfrm>
          <a:prstGeom prst="rect">
            <a:avLst/>
          </a:prstGeom>
          <a:noFill/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F699BC2-5E20-4092-87C2-4B6BD0051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3" t="-122" r="57751" b="50593"/>
          <a:stretch/>
        </p:blipFill>
        <p:spPr>
          <a:xfrm>
            <a:off x="8337991" y="2569163"/>
            <a:ext cx="946484" cy="3489534"/>
          </a:xfrm>
          <a:prstGeom prst="rect">
            <a:avLst/>
          </a:prstGeom>
          <a:noFill/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686C1DD-88F7-4B58-9C90-9C5210872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52" r="32225" b="52457"/>
          <a:stretch/>
        </p:blipFill>
        <p:spPr>
          <a:xfrm>
            <a:off x="9970272" y="2577185"/>
            <a:ext cx="942838" cy="3348790"/>
          </a:xfrm>
          <a:prstGeom prst="rect">
            <a:avLst/>
          </a:prstGeom>
          <a:noFill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2D60CB2-E538-442F-924B-FF2DAB331247}"/>
              </a:ext>
            </a:extLst>
          </p:cNvPr>
          <p:cNvSpPr/>
          <p:nvPr/>
        </p:nvSpPr>
        <p:spPr>
          <a:xfrm>
            <a:off x="6576747" y="2476524"/>
            <a:ext cx="4541630" cy="3489535"/>
          </a:xfrm>
          <a:prstGeom prst="rect">
            <a:avLst/>
          </a:prstGeom>
          <a:noFill/>
          <a:ln w="28575">
            <a:solidFill>
              <a:srgbClr val="092C7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72078-9222-43EF-9EE9-CCD2D5BB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Tangent – Frequency Super-Resolution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82F10-4213-4F2E-BA73-E34BCE6526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583"/>
                <a:ext cx="10515600" cy="80374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/>
                  <a:t>Frequency super-resolution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/>
                  <a:t> signal extrapolation </a:t>
                </a:r>
              </a:p>
              <a:p>
                <a:r>
                  <a:rPr lang="en-US" b="1"/>
                  <a:t>Proposed Solution: </a:t>
                </a:r>
                <a:r>
                  <a:rPr lang="en-US"/>
                  <a:t>hybrid algorithms (signal processing + ML)</a:t>
                </a:r>
              </a:p>
              <a:p>
                <a:endParaRPr lang="en-US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82F10-4213-4F2E-BA73-E34BCE652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583"/>
                <a:ext cx="10515600" cy="803748"/>
              </a:xfrm>
              <a:blipFill>
                <a:blip r:embed="rId3"/>
                <a:stretch>
                  <a:fillRect l="-928" t="-18939" b="-17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D4270FE-D05D-4757-AEAD-1EC121167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90"/>
          <a:stretch/>
        </p:blipFill>
        <p:spPr>
          <a:xfrm>
            <a:off x="1009633" y="2247331"/>
            <a:ext cx="4733296" cy="4206838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25E73D-4013-48FE-BBA2-FC5BDC27A17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647549" y="2775046"/>
            <a:ext cx="5122773" cy="6895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7519F5-15B9-45D0-A89A-6148219A6E04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2043590" y="2944640"/>
            <a:ext cx="5434181" cy="8243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413E91E-1504-41BB-B027-3613505DC850}"/>
              </a:ext>
            </a:extLst>
          </p:cNvPr>
          <p:cNvSpPr/>
          <p:nvPr/>
        </p:nvSpPr>
        <p:spPr>
          <a:xfrm>
            <a:off x="6770322" y="3251401"/>
            <a:ext cx="393067" cy="426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29066F-053B-4B32-A569-01D16260C076}"/>
              </a:ext>
            </a:extLst>
          </p:cNvPr>
          <p:cNvSpPr/>
          <p:nvPr/>
        </p:nvSpPr>
        <p:spPr>
          <a:xfrm>
            <a:off x="7477771" y="3555823"/>
            <a:ext cx="393067" cy="426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7AE856-A303-4290-84DC-AA95EEC0AC3D}"/>
              </a:ext>
            </a:extLst>
          </p:cNvPr>
          <p:cNvSpPr/>
          <p:nvPr/>
        </p:nvSpPr>
        <p:spPr>
          <a:xfrm>
            <a:off x="8196642" y="3677802"/>
            <a:ext cx="393067" cy="426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0CA54B-4ED6-4297-BCF5-E9AC220E7877}"/>
              </a:ext>
            </a:extLst>
          </p:cNvPr>
          <p:cNvSpPr/>
          <p:nvPr/>
        </p:nvSpPr>
        <p:spPr>
          <a:xfrm>
            <a:off x="8886375" y="3769023"/>
            <a:ext cx="393067" cy="426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66F261-1D5B-4682-8445-CBB98B37B942}"/>
              </a:ext>
            </a:extLst>
          </p:cNvPr>
          <p:cNvSpPr/>
          <p:nvPr/>
        </p:nvSpPr>
        <p:spPr>
          <a:xfrm>
            <a:off x="9825714" y="3769023"/>
            <a:ext cx="393067" cy="426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E42B92-509E-4B90-A685-7CD2206926FE}"/>
              </a:ext>
            </a:extLst>
          </p:cNvPr>
          <p:cNvSpPr/>
          <p:nvPr/>
        </p:nvSpPr>
        <p:spPr>
          <a:xfrm>
            <a:off x="10515447" y="3860244"/>
            <a:ext cx="393067" cy="426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A3550D-3969-4CCC-BF01-F42AE5FE0D62}"/>
              </a:ext>
            </a:extLst>
          </p:cNvPr>
          <p:cNvSpPr/>
          <p:nvPr/>
        </p:nvSpPr>
        <p:spPr>
          <a:xfrm>
            <a:off x="1480506" y="2690250"/>
            <a:ext cx="167043" cy="169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6C264A-45D9-4928-A4B0-919609F0AC3F}"/>
              </a:ext>
            </a:extLst>
          </p:cNvPr>
          <p:cNvSpPr/>
          <p:nvPr/>
        </p:nvSpPr>
        <p:spPr>
          <a:xfrm>
            <a:off x="1876547" y="2859843"/>
            <a:ext cx="167043" cy="169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8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2078-9222-43EF-9EE9-CCD2D5BB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Tangent – Frequency Super-Resolution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82F10-4213-4F2E-BA73-E34BCE65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8623" y="3325993"/>
            <a:ext cx="2315390" cy="948301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4 GHz bandwidth </a:t>
            </a:r>
            <a:r>
              <a:rPr lang="en-US">
                <a:sym typeface="Wingdings" panose="05000000000000000000" pitchFamily="2" charset="2"/>
              </a:rPr>
              <a:t> 3.75 cm resolution</a:t>
            </a:r>
            <a:endParaRPr lang="en-US"/>
          </a:p>
          <a:p>
            <a:r>
              <a:rPr lang="en-US"/>
              <a:t>8 GHz bandwidth </a:t>
            </a:r>
            <a:r>
              <a:rPr lang="en-US">
                <a:sym typeface="Wingdings" panose="05000000000000000000" pitchFamily="2" charset="2"/>
              </a:rPr>
              <a:t> 1.875 cm resolution</a:t>
            </a:r>
            <a:endParaRPr lang="en-US"/>
          </a:p>
        </p:txBody>
      </p:sp>
      <p:pic>
        <p:nvPicPr>
          <p:cNvPr id="19" name="Content Placeholder 7">
            <a:extLst>
              <a:ext uri="{FF2B5EF4-FFF2-40B4-BE49-F238E27FC236}">
                <a16:creationId xmlns:a16="http://schemas.microsoft.com/office/drawing/2014/main" id="{8D6A9E96-405E-4C99-8F0D-303FA21D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52" y="2373895"/>
            <a:ext cx="4105848" cy="4029637"/>
          </a:xfrm>
          <a:prstGeom prst="rect">
            <a:avLst/>
          </a:prstGeom>
        </p:spPr>
      </p:pic>
      <p:pic>
        <p:nvPicPr>
          <p:cNvPr id="20" name="Content Placeholder 9">
            <a:extLst>
              <a:ext uri="{FF2B5EF4-FFF2-40B4-BE49-F238E27FC236}">
                <a16:creationId xmlns:a16="http://schemas.microsoft.com/office/drawing/2014/main" id="{DBEA9417-E258-4CB5-AC2C-D74A0C60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67" y="2397711"/>
            <a:ext cx="4201111" cy="398200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2A4D92-F901-43FD-B4EF-44C79892B89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767378" y="2981261"/>
            <a:ext cx="2217012" cy="12842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08C995-03AC-4931-B6BE-B0890F4FAAD7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300224" y="2981261"/>
            <a:ext cx="2684166" cy="1237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E4B0DF-A321-4C6E-AB98-077F7CEF53FA}"/>
              </a:ext>
            </a:extLst>
          </p:cNvPr>
          <p:cNvSpPr txBox="1"/>
          <p:nvPr/>
        </p:nvSpPr>
        <p:spPr>
          <a:xfrm>
            <a:off x="9984390" y="2658095"/>
            <a:ext cx="198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Two scatterers separated by 2 cm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52884-C4E3-47C8-8DB6-9C6192691274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109966" y="2981261"/>
            <a:ext cx="6874424" cy="12338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F85153-00F2-4EE4-B711-4B55CAB485D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665408" y="2981261"/>
            <a:ext cx="7318982" cy="12338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5539A6F0-9821-4915-AA55-E4F29EAF5089}"/>
              </a:ext>
            </a:extLst>
          </p:cNvPr>
          <p:cNvSpPr txBox="1">
            <a:spLocks/>
          </p:cNvSpPr>
          <p:nvPr/>
        </p:nvSpPr>
        <p:spPr>
          <a:xfrm>
            <a:off x="227369" y="2169616"/>
            <a:ext cx="5180013" cy="40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/>
              <a:t> Raw 4 GHz Data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236E5FD-C189-4389-A1C0-A81ADBF89076}"/>
              </a:ext>
            </a:extLst>
          </p:cNvPr>
          <p:cNvSpPr txBox="1">
            <a:spLocks/>
          </p:cNvSpPr>
          <p:nvPr/>
        </p:nvSpPr>
        <p:spPr>
          <a:xfrm>
            <a:off x="4708628" y="2211555"/>
            <a:ext cx="5183188" cy="40855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4 GHz </a:t>
            </a:r>
            <a:r>
              <a:rPr lang="en-US">
                <a:sym typeface="Wingdings" panose="05000000000000000000" pitchFamily="2" charset="2"/>
              </a:rPr>
              <a:t> 8 GHz Bandwidth Extrapolation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E58293-4F19-422D-98EC-AC1EDBFED23A}"/>
              </a:ext>
            </a:extLst>
          </p:cNvPr>
          <p:cNvSpPr txBox="1"/>
          <p:nvPr/>
        </p:nvSpPr>
        <p:spPr>
          <a:xfrm>
            <a:off x="1115554" y="1486926"/>
            <a:ext cx="877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Artificially / blindly improve spectral </a:t>
            </a: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spatial resolution </a:t>
            </a:r>
          </a:p>
        </p:txBody>
      </p:sp>
    </p:spTree>
    <p:extLst>
      <p:ext uri="{BB962C8B-B14F-4D97-AF65-F5344CB8AC3E}">
        <p14:creationId xmlns:p14="http://schemas.microsoft.com/office/powerpoint/2010/main" val="212440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96F810-6FE6-4849-8CFE-DF5D80859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3582"/>
            <a:ext cx="6264464" cy="50492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Josiah Smith</a:t>
            </a:r>
            <a:endParaRPr lang="en-US"/>
          </a:p>
          <a:p>
            <a:r>
              <a:rPr lang="en-US"/>
              <a:t>BS Electrical Engineering – UT Dallas</a:t>
            </a:r>
          </a:p>
          <a:p>
            <a:pPr lvl="1"/>
            <a:r>
              <a:rPr lang="en-US"/>
              <a:t>Radar + machine learning research</a:t>
            </a:r>
          </a:p>
          <a:p>
            <a:pPr lvl="1"/>
            <a:r>
              <a:rPr lang="en-US"/>
              <a:t>2x senior capstone 1</a:t>
            </a:r>
            <a:r>
              <a:rPr lang="en-US" baseline="30000"/>
              <a:t>st</a:t>
            </a:r>
            <a:r>
              <a:rPr lang="en-US"/>
              <a:t> place (team leader)</a:t>
            </a:r>
          </a:p>
          <a:p>
            <a:pPr lvl="1"/>
            <a:r>
              <a:rPr lang="en-US"/>
              <a:t>3 years start to finish</a:t>
            </a:r>
          </a:p>
          <a:p>
            <a:r>
              <a:rPr lang="en-US"/>
              <a:t>PhD Electrical Engineering – UT Dallas</a:t>
            </a:r>
          </a:p>
          <a:p>
            <a:pPr lvl="1"/>
            <a:r>
              <a:rPr lang="en-US"/>
              <a:t>Signal processing + hybrid algorithms</a:t>
            </a:r>
          </a:p>
          <a:p>
            <a:pPr lvl="1"/>
            <a:r>
              <a:rPr lang="en-US"/>
              <a:t>Radar imaging, tracking, localization</a:t>
            </a:r>
          </a:p>
          <a:p>
            <a:pPr lvl="1"/>
            <a:r>
              <a:rPr lang="en-US"/>
              <a:t>3 years start to finish</a:t>
            </a:r>
          </a:p>
          <a:p>
            <a:r>
              <a:rPr lang="en-US"/>
              <a:t>Industry Experience</a:t>
            </a:r>
          </a:p>
          <a:p>
            <a:pPr lvl="1"/>
            <a:r>
              <a:rPr lang="en-US"/>
              <a:t>Texas Instruments Research</a:t>
            </a:r>
          </a:p>
          <a:p>
            <a:pPr lvl="1"/>
            <a:r>
              <a:rPr lang="en-US"/>
              <a:t>IMEC Research</a:t>
            </a:r>
          </a:p>
          <a:p>
            <a:pPr lvl="1"/>
            <a:r>
              <a:rPr lang="en-US"/>
              <a:t>Apple</a:t>
            </a:r>
          </a:p>
          <a:p>
            <a:pPr lvl="1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550561-3B82-4DEB-9394-6C8369D6B8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4" b="6756"/>
          <a:stretch/>
        </p:blipFill>
        <p:spPr>
          <a:xfrm>
            <a:off x="7694281" y="1539305"/>
            <a:ext cx="3407029" cy="4258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D38466-5F7A-4078-A9E1-CB1C8878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Hello!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C085D-6A57-4521-9B65-6E52697867E4}"/>
              </a:ext>
            </a:extLst>
          </p:cNvPr>
          <p:cNvSpPr txBox="1"/>
          <p:nvPr/>
        </p:nvSpPr>
        <p:spPr>
          <a:xfrm>
            <a:off x="7761760" y="5807631"/>
            <a:ext cx="327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Ecuador with my wife Morgan</a:t>
            </a:r>
          </a:p>
        </p:txBody>
      </p:sp>
    </p:spTree>
    <p:extLst>
      <p:ext uri="{BB962C8B-B14F-4D97-AF65-F5344CB8AC3E}">
        <p14:creationId xmlns:p14="http://schemas.microsoft.com/office/powerpoint/2010/main" val="173200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7FE51-217B-4DEA-8463-8176A767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" y="1435117"/>
            <a:ext cx="5754153" cy="4676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B4C3F-77AA-4D4D-BA02-9BDB0550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Super-Resolution FCNN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4AFB3-4594-4C4B-97B4-61CA0D794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067" y="1569921"/>
            <a:ext cx="6934200" cy="2166407"/>
          </a:xfrm>
        </p:spPr>
        <p:txBody>
          <a:bodyPr/>
          <a:lstStyle/>
          <a:p>
            <a:r>
              <a:rPr lang="en-US"/>
              <a:t>Image-to-image enhancement</a:t>
            </a:r>
          </a:p>
          <a:p>
            <a:pPr lvl="1"/>
            <a:r>
              <a:rPr lang="en-US"/>
              <a:t>Remove distortion, blur, noise, clutter, etc. </a:t>
            </a:r>
          </a:p>
          <a:p>
            <a:pPr lvl="1"/>
            <a:r>
              <a:rPr lang="en-US"/>
              <a:t>Improve subsequent feature extraction</a:t>
            </a:r>
          </a:p>
          <a:p>
            <a:r>
              <a:rPr lang="en-US"/>
              <a:t>Train on </a:t>
            </a:r>
            <a:r>
              <a:rPr lang="en-US" b="1"/>
              <a:t>real data from human hands + synthetic simulated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1F161-25FF-472D-8588-FE92E6E17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65" y="4224233"/>
            <a:ext cx="2379957" cy="178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F0022-2DE6-4B01-AAFF-D597D0064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58" y="3939850"/>
            <a:ext cx="2271249" cy="235373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3855E3C-9FED-4AB8-BF92-4520FE27BA78}"/>
              </a:ext>
            </a:extLst>
          </p:cNvPr>
          <p:cNvSpPr/>
          <p:nvPr/>
        </p:nvSpPr>
        <p:spPr>
          <a:xfrm rot="10800000">
            <a:off x="8953840" y="4916120"/>
            <a:ext cx="541665" cy="401191"/>
          </a:xfrm>
          <a:prstGeom prst="rightArrow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7E1D1-7CC9-4833-9FFA-951AE4192893}"/>
              </a:ext>
            </a:extLst>
          </p:cNvPr>
          <p:cNvSpPr/>
          <p:nvPr/>
        </p:nvSpPr>
        <p:spPr>
          <a:xfrm>
            <a:off x="6629740" y="4026090"/>
            <a:ext cx="5193770" cy="2301922"/>
          </a:xfrm>
          <a:prstGeom prst="rect">
            <a:avLst/>
          </a:prstGeom>
          <a:noFill/>
          <a:ln w="28575">
            <a:solidFill>
              <a:srgbClr val="092C7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b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23EBD2-F078-4A70-921C-8C39EC4AB511}"/>
              </a:ext>
            </a:extLst>
          </p:cNvPr>
          <p:cNvSpPr/>
          <p:nvPr/>
        </p:nvSpPr>
        <p:spPr>
          <a:xfrm rot="5400000">
            <a:off x="3609849" y="3531650"/>
            <a:ext cx="531430" cy="401191"/>
          </a:xfrm>
          <a:prstGeom prst="rightArrow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58A58F9C-CAC0-4CC3-9076-4F50DB0DB04C}"/>
              </a:ext>
            </a:extLst>
          </p:cNvPr>
          <p:cNvSpPr/>
          <p:nvPr/>
        </p:nvSpPr>
        <p:spPr>
          <a:xfrm rot="16200000">
            <a:off x="4573594" y="4840809"/>
            <a:ext cx="401192" cy="672483"/>
          </a:xfrm>
          <a:prstGeom prst="upDownArrow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819E-DB40-433E-9D19-E33CD7E6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 Filter Tracking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F0E778D-0C8E-4A2F-BFDE-B97FE04CD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29" y="1443583"/>
            <a:ext cx="6166371" cy="349376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9A2C5-B8ED-41B2-801B-8BF9A691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4302760" cy="4614317"/>
          </a:xfrm>
        </p:spPr>
        <p:txBody>
          <a:bodyPr/>
          <a:lstStyle/>
          <a:p>
            <a:r>
              <a:rPr lang="en-US"/>
              <a:t>Particle filter (condensation algorithm) tracking</a:t>
            </a:r>
          </a:p>
          <a:p>
            <a:pPr lvl="1"/>
            <a:r>
              <a:rPr lang="en-US"/>
              <a:t>Computer vision approach</a:t>
            </a:r>
          </a:p>
          <a:p>
            <a:pPr lvl="1"/>
            <a:r>
              <a:rPr lang="en-US"/>
              <a:t>Can handle sudden movements and non-linear dynamics</a:t>
            </a:r>
          </a:p>
          <a:p>
            <a:r>
              <a:rPr lang="en-US" b="1"/>
              <a:t>Leverage Doppler for dynamic particle drift weighting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053B4-360C-4267-9AE9-2FD10F3CBA71}"/>
              </a:ext>
            </a:extLst>
          </p:cNvPr>
          <p:cNvSpPr txBox="1"/>
          <p:nvPr/>
        </p:nvSpPr>
        <p:spPr>
          <a:xfrm>
            <a:off x="4922203" y="5100766"/>
            <a:ext cx="5362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Dynamically update “importance” weight of new measurement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CEF7A79-EF17-4AA1-8001-E2B2D24E63E6}"/>
              </a:ext>
            </a:extLst>
          </p:cNvPr>
          <p:cNvSpPr/>
          <p:nvPr/>
        </p:nvSpPr>
        <p:spPr>
          <a:xfrm rot="789076">
            <a:off x="7699822" y="3023082"/>
            <a:ext cx="2823180" cy="2915145"/>
          </a:xfrm>
          <a:prstGeom prst="arc">
            <a:avLst>
              <a:gd name="adj1" fmla="val 17518988"/>
              <a:gd name="adj2" fmla="val 1963066"/>
            </a:avLst>
          </a:prstGeom>
          <a:ln w="38100">
            <a:solidFill>
              <a:srgbClr val="092C7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47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CB1D-51ED-48DB-95FC-51EA659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Methods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0BF84B9-2EFF-404D-9911-D970D1029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15" y="1443038"/>
            <a:ext cx="9070969" cy="4733925"/>
          </a:xfrm>
        </p:spPr>
      </p:pic>
    </p:spTree>
    <p:extLst>
      <p:ext uri="{BB962C8B-B14F-4D97-AF65-F5344CB8AC3E}">
        <p14:creationId xmlns:p14="http://schemas.microsoft.com/office/powerpoint/2010/main" val="1535046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1442686F-6D9D-47EA-9725-2BEE53FEBF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7763"/>
            <a:ext cx="5181600" cy="4284475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6E6CA089-0346-423E-BEC4-2184AAFCF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68810"/>
            <a:ext cx="5181600" cy="42823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B1F117-3761-402E-957F-1D652858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Ground Truth + Simple Methods</a:t>
            </a:r>
          </a:p>
        </p:txBody>
      </p:sp>
    </p:spTree>
    <p:extLst>
      <p:ext uri="{BB962C8B-B14F-4D97-AF65-F5344CB8AC3E}">
        <p14:creationId xmlns:p14="http://schemas.microsoft.com/office/powerpoint/2010/main" val="287329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DEB4202F-666D-4A38-B840-7EF3D29C9F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17" y="1567308"/>
            <a:ext cx="4973283" cy="372338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B81CBB-6F20-4769-BA99-03C284DC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Particle Filter + Doppler</a:t>
            </a:r>
          </a:p>
        </p:txBody>
      </p:sp>
      <p:pic>
        <p:nvPicPr>
          <p:cNvPr id="14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974B32A-7316-4CA3-BD02-9D5FF27339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38"/>
          <a:stretch/>
        </p:blipFill>
        <p:spPr>
          <a:xfrm>
            <a:off x="838200" y="1653596"/>
            <a:ext cx="5181600" cy="43128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550155-242A-4E11-B15F-C05A619A4D1E}"/>
              </a:ext>
            </a:extLst>
          </p:cNvPr>
          <p:cNvSpPr txBox="1"/>
          <p:nvPr/>
        </p:nvSpPr>
        <p:spPr>
          <a:xfrm>
            <a:off x="6838643" y="5290692"/>
            <a:ext cx="4057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FCNN Improves Doppler SNR</a:t>
            </a:r>
          </a:p>
        </p:txBody>
      </p:sp>
    </p:spTree>
    <p:extLst>
      <p:ext uri="{BB962C8B-B14F-4D97-AF65-F5344CB8AC3E}">
        <p14:creationId xmlns:p14="http://schemas.microsoft.com/office/powerpoint/2010/main" val="765308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1442686F-6D9D-47EA-9725-2BEE53FEBF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7763"/>
            <a:ext cx="5181600" cy="42844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B1F117-3761-402E-957F-1D652858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Ground Truth + Simple Methods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8D8BED44-864C-4556-8CA0-B20E7C07B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54374"/>
            <a:ext cx="5181600" cy="4311253"/>
          </a:xfrm>
        </p:spPr>
      </p:pic>
    </p:spTree>
    <p:extLst>
      <p:ext uri="{BB962C8B-B14F-4D97-AF65-F5344CB8AC3E}">
        <p14:creationId xmlns:p14="http://schemas.microsoft.com/office/powerpoint/2010/main" val="2435784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7282-1D67-4596-BFD3-CFEED334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&amp; Software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29574-4CFC-4737-BAF7-F2EBBBF6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6116320" cy="3087777"/>
          </a:xfrm>
        </p:spPr>
        <p:txBody>
          <a:bodyPr/>
          <a:lstStyle/>
          <a:p>
            <a:r>
              <a:rPr lang="en-US"/>
              <a:t>Hardware Setup</a:t>
            </a:r>
          </a:p>
          <a:p>
            <a:pPr lvl="1"/>
            <a:r>
              <a:rPr lang="en-US"/>
              <a:t>TI 77 GHz mmWave MIMO-FMCW Radar</a:t>
            </a:r>
          </a:p>
          <a:p>
            <a:pPr lvl="1"/>
            <a:r>
              <a:rPr lang="en-US"/>
              <a:t>TI High Speed Data Capture Card</a:t>
            </a:r>
          </a:p>
          <a:p>
            <a:r>
              <a:rPr lang="en-US"/>
              <a:t>Software Implementation</a:t>
            </a:r>
          </a:p>
          <a:p>
            <a:pPr lvl="1"/>
            <a:r>
              <a:rPr lang="en-US"/>
              <a:t>MATLAB Interface</a:t>
            </a:r>
          </a:p>
          <a:p>
            <a:pPr lvl="1"/>
            <a:r>
              <a:rPr lang="en-US"/>
              <a:t>Custom C++/MEX software stream data from TI radar to MATLAB in real-time</a:t>
            </a:r>
          </a:p>
        </p:txBody>
      </p:sp>
      <p:pic>
        <p:nvPicPr>
          <p:cNvPr id="4" name="Picture 2" descr="AWR1243BOOST AWR1243 76-GHz to 81-GHz high-performance automotive MMIC evaluation board image (angled view)">
            <a:extLst>
              <a:ext uri="{FF2B5EF4-FFF2-40B4-BE49-F238E27FC236}">
                <a16:creationId xmlns:a16="http://schemas.microsoft.com/office/drawing/2014/main" id="{FC55569C-89DC-473E-A8B0-578C122C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547" y="3358208"/>
            <a:ext cx="1887330" cy="12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E13C099-EC3E-4511-BE5B-D5D227498950}"/>
              </a:ext>
            </a:extLst>
          </p:cNvPr>
          <p:cNvGrpSpPr/>
          <p:nvPr/>
        </p:nvGrpSpPr>
        <p:grpSpPr>
          <a:xfrm>
            <a:off x="7295661" y="1448729"/>
            <a:ext cx="4079970" cy="1698041"/>
            <a:chOff x="4768818" y="913261"/>
            <a:chExt cx="3657881" cy="1425009"/>
          </a:xfrm>
        </p:grpSpPr>
        <p:pic>
          <p:nvPicPr>
            <p:cNvPr id="6" name="Picture 5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00643C4D-5308-48ED-8864-489B47308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0116703-7D38-40A8-83BA-F298CB4CA19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solidFill>
              <a:srgbClr val="092C74"/>
            </a:solidFill>
            <a:ln>
              <a:solidFill>
                <a:srgbClr val="092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0FD2335-550F-4E07-AF3F-E848438EDA6A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27EF6F3-E583-4DCD-80D7-E622A4917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18" name="Picture 1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AA5C42B-6761-451F-8C80-231CD3BC1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9" name="Picture 6" descr="photo of black digital audio mixer">
              <a:extLst>
                <a:ext uri="{FF2B5EF4-FFF2-40B4-BE49-F238E27FC236}">
                  <a16:creationId xmlns:a16="http://schemas.microsoft.com/office/drawing/2014/main" id="{7997A8FA-FA36-4702-9C51-1BB6A940E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A6D4DD-D76E-480D-927B-66816B073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C50BD7-06B7-41D6-87C9-99A20CDCB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F1C30B-E9D1-4B93-872B-23DE1C3AA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AED002E-0901-4555-A507-A3180D351320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solidFill>
              <a:srgbClr val="092C74"/>
            </a:solidFill>
            <a:ln>
              <a:solidFill>
                <a:srgbClr val="092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FDC54A7-1687-4DD3-97A2-D2D95642D7C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solidFill>
              <a:srgbClr val="092C74"/>
            </a:solidFill>
            <a:ln>
              <a:solidFill>
                <a:srgbClr val="092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B7CB1C5-F647-4C84-9B5D-62A111E7939E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solidFill>
              <a:srgbClr val="092C74"/>
            </a:solidFill>
            <a:ln>
              <a:solidFill>
                <a:srgbClr val="092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9DFA469-8EB8-47C3-93C7-CFF980CE5C07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solidFill>
              <a:srgbClr val="092C74"/>
            </a:solidFill>
            <a:ln>
              <a:solidFill>
                <a:srgbClr val="092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8B6FB82-3457-47AE-B5BA-F2E492DA5E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8105" y="4782932"/>
            <a:ext cx="3535463" cy="1514791"/>
          </a:xfrm>
          <a:prstGeom prst="rect">
            <a:avLst/>
          </a:prstGeom>
        </p:spPr>
      </p:pic>
      <p:pic>
        <p:nvPicPr>
          <p:cNvPr id="5122" name="Picture 2" descr="DCA1000EVM Real-time data-capture adapter for radar sensing evaluation module angled board image">
            <a:extLst>
              <a:ext uri="{FF2B5EF4-FFF2-40B4-BE49-F238E27FC236}">
                <a16:creationId xmlns:a16="http://schemas.microsoft.com/office/drawing/2014/main" id="{FAC8EA09-6CE6-47B9-8177-A7F52152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272" y="3379162"/>
            <a:ext cx="1969420" cy="111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Plus Sign 19">
            <a:extLst>
              <a:ext uri="{FF2B5EF4-FFF2-40B4-BE49-F238E27FC236}">
                <a16:creationId xmlns:a16="http://schemas.microsoft.com/office/drawing/2014/main" id="{DCBEC251-DABC-4A43-ABA0-65BC67C5BD63}"/>
              </a:ext>
            </a:extLst>
          </p:cNvPr>
          <p:cNvSpPr/>
          <p:nvPr/>
        </p:nvSpPr>
        <p:spPr>
          <a:xfrm>
            <a:off x="9033073" y="3675077"/>
            <a:ext cx="556102" cy="542902"/>
          </a:xfrm>
          <a:prstGeom prst="mathPlus">
            <a:avLst/>
          </a:prstGeom>
          <a:solidFill>
            <a:srgbClr val="092C74"/>
          </a:solidFill>
          <a:ln>
            <a:solidFill>
              <a:srgbClr val="092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33E3639-5BC1-4060-9757-56BBE08442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1" y="4647623"/>
            <a:ext cx="5511800" cy="16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50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093A-B175-4C2E-82DA-1DBEBFC0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Simple Methods</a:t>
            </a:r>
          </a:p>
        </p:txBody>
      </p:sp>
      <p:pic>
        <p:nvPicPr>
          <p:cNvPr id="5" name="tracking-bad_1_1">
            <a:hlinkClick r:id="" action="ppaction://media"/>
            <a:extLst>
              <a:ext uri="{FF2B5EF4-FFF2-40B4-BE49-F238E27FC236}">
                <a16:creationId xmlns:a16="http://schemas.microsoft.com/office/drawing/2014/main" id="{EDE273C8-94DE-44DB-811D-22AC28D74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125" y="1443038"/>
            <a:ext cx="8415338" cy="4733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6F48F-2EF8-4647-920A-A62348B2D9D6}"/>
              </a:ext>
            </a:extLst>
          </p:cNvPr>
          <p:cNvSpPr txBox="1"/>
          <p:nvPr/>
        </p:nvSpPr>
        <p:spPr>
          <a:xfrm>
            <a:off x="4482612" y="6176963"/>
            <a:ext cx="322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Content available on IEEE 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4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093A-B175-4C2E-82DA-1DBEBFC0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Enhanced Methods</a:t>
            </a:r>
          </a:p>
        </p:txBody>
      </p:sp>
      <p:pic>
        <p:nvPicPr>
          <p:cNvPr id="5" name="tracking-good_2_1">
            <a:hlinkClick r:id="" action="ppaction://media"/>
            <a:extLst>
              <a:ext uri="{FF2B5EF4-FFF2-40B4-BE49-F238E27FC236}">
                <a16:creationId xmlns:a16="http://schemas.microsoft.com/office/drawing/2014/main" id="{8604651F-EEC9-43D5-96A0-1CC7987D2B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9125" y="1443038"/>
            <a:ext cx="8415338" cy="47339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A261-EA35-4424-9707-C0CE730D8827}"/>
              </a:ext>
            </a:extLst>
          </p:cNvPr>
          <p:cNvSpPr txBox="1"/>
          <p:nvPr/>
        </p:nvSpPr>
        <p:spPr>
          <a:xfrm>
            <a:off x="4482612" y="6176963"/>
            <a:ext cx="322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Content available on IEEE 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19E7-CB38-4D69-A6CA-59F22B1F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2D433-860E-4E9D-9C8F-5705C5CF1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Radar Musical Instrument</a:t>
            </a:r>
          </a:p>
          <a:p>
            <a:pPr lvl="1"/>
            <a:r>
              <a:rPr lang="en-US" b="1" dirty="0"/>
              <a:t>Signal processing + machine learning + computer vision = hybrid-algorithms</a:t>
            </a:r>
          </a:p>
          <a:p>
            <a:pPr lvl="1"/>
            <a:r>
              <a:rPr lang="en-US" dirty="0"/>
              <a:t>High-fidelity tracking framework without any optical sensor</a:t>
            </a:r>
          </a:p>
          <a:p>
            <a:pPr lvl="1"/>
            <a:r>
              <a:rPr lang="en-US" dirty="0"/>
              <a:t>Surpass theoretical spatial resolution limitations</a:t>
            </a:r>
          </a:p>
          <a:p>
            <a:endParaRPr lang="en-US" dirty="0"/>
          </a:p>
          <a:p>
            <a:r>
              <a:rPr lang="en-US" dirty="0"/>
              <a:t>Why APL?</a:t>
            </a:r>
          </a:p>
          <a:p>
            <a:pPr lvl="1"/>
            <a:r>
              <a:rPr lang="en-US" dirty="0"/>
              <a:t>Intersection of research and defense industry</a:t>
            </a:r>
          </a:p>
          <a:p>
            <a:pPr lvl="1"/>
            <a:r>
              <a:rPr lang="en-US" dirty="0"/>
              <a:t>Impactful work on critical challenges</a:t>
            </a:r>
          </a:p>
          <a:p>
            <a:pPr lvl="1"/>
            <a:r>
              <a:rPr lang="en-US" dirty="0"/>
              <a:t>Rapid learner &amp; contributor</a:t>
            </a:r>
          </a:p>
          <a:p>
            <a:pPr lvl="1"/>
            <a:r>
              <a:rPr lang="en-US" dirty="0"/>
              <a:t>Solving new problems and “owning the problem”</a:t>
            </a:r>
          </a:p>
        </p:txBody>
      </p:sp>
      <p:pic>
        <p:nvPicPr>
          <p:cNvPr id="4" name="Picture 6" descr="Johns-Hopkins-Applied-Physics-Laboratory - Cuttermasters">
            <a:extLst>
              <a:ext uri="{FF2B5EF4-FFF2-40B4-BE49-F238E27FC236}">
                <a16:creationId xmlns:a16="http://schemas.microsoft.com/office/drawing/2014/main" id="{3F4FC291-7CD5-4AFB-AB14-71286622B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470" y="3810273"/>
            <a:ext cx="2132330" cy="213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40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0FA2-22FD-42DE-8802-F7470B7C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Radar Musical Instrument –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FC6A-3D80-4A1A-9665-43FA75C5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2"/>
            <a:ext cx="6735417" cy="52537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Radar Signal Model for Musical Control</a:t>
            </a:r>
          </a:p>
          <a:p>
            <a:pPr lvl="1"/>
            <a:r>
              <a:rPr lang="en-US"/>
              <a:t>MIMO-FMCW mmWave Radar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Conventional Feature Extraction</a:t>
            </a:r>
          </a:p>
          <a:p>
            <a:pPr lvl="1"/>
            <a:r>
              <a:rPr lang="en-US"/>
              <a:t>Range, Cross-range, Doppler Signatures</a:t>
            </a:r>
          </a:p>
          <a:p>
            <a:pPr lvl="1"/>
            <a:r>
              <a:rPr lang="en-US"/>
              <a:t>Mapping Spatial and Temporal Features to Music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Enhanced Feature Extraction &amp; Tracking</a:t>
            </a:r>
          </a:p>
          <a:p>
            <a:pPr lvl="1"/>
            <a:r>
              <a:rPr lang="en-US"/>
              <a:t>Image-to-Image Super-Resolution Neural Processor </a:t>
            </a:r>
          </a:p>
          <a:p>
            <a:pPr lvl="1"/>
            <a:r>
              <a:rPr lang="en-US"/>
              <a:t>Doppler-Corroborated Particle Filter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8A300E-4A89-458E-A73D-68FE2A2F0CBB}"/>
              </a:ext>
            </a:extLst>
          </p:cNvPr>
          <p:cNvGrpSpPr/>
          <p:nvPr/>
        </p:nvGrpSpPr>
        <p:grpSpPr>
          <a:xfrm>
            <a:off x="7680961" y="1881838"/>
            <a:ext cx="3713261" cy="1547163"/>
            <a:chOff x="4768818" y="913261"/>
            <a:chExt cx="3657881" cy="1425009"/>
          </a:xfrm>
        </p:grpSpPr>
        <p:pic>
          <p:nvPicPr>
            <p:cNvPr id="5" name="Picture 4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CF261210-176A-4D97-9A53-085402F00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666E878-FAFA-49DA-BF86-681AF21D99B2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037F3E-E54A-4670-9789-7BEEF864D6EE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4"/>
              <a:chOff x="6833011" y="968945"/>
              <a:chExt cx="1791991" cy="1913432"/>
            </a:xfrm>
          </p:grpSpPr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E8E6AC7-8310-4EAD-990C-6BD4EE6E8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7B0D9A2-4A21-417E-AB20-71FE732D6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8" name="Picture 6" descr="photo of black digital audio mixer">
              <a:extLst>
                <a:ext uri="{FF2B5EF4-FFF2-40B4-BE49-F238E27FC236}">
                  <a16:creationId xmlns:a16="http://schemas.microsoft.com/office/drawing/2014/main" id="{948F7CC4-7640-49C1-8577-1B519E5A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99DEE3-CBF2-4DB6-8194-FE33DE2B2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7A3489-50CF-4F64-BB63-97C4FF6CC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BB7D3A-3143-4057-8262-B4729A1D7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164F08D-3469-4B77-AB2F-E2F87246455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C1B058D-853B-4BE1-8FD1-6BD7C72A24D2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29D0308-9993-4F39-BDCB-3258647169D4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B9FBF68-FE98-4EDC-B5EF-0C97C0CC54E8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8" name="Picture 2" descr="black audio mixer turned on with red lights">
            <a:extLst>
              <a:ext uri="{FF2B5EF4-FFF2-40B4-BE49-F238E27FC236}">
                <a16:creationId xmlns:a16="http://schemas.microsoft.com/office/drawing/2014/main" id="{528254DD-8092-4C23-AB63-C2435C499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474" y="4262714"/>
            <a:ext cx="1663127" cy="110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49142B-3BCD-498D-AA8D-26FDFB199F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8906" y="4246738"/>
            <a:ext cx="1165731" cy="11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0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CD7-7BBA-49BC-9775-0B8B6CDE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Demo</a:t>
            </a:r>
          </a:p>
        </p:txBody>
      </p:sp>
      <p:pic>
        <p:nvPicPr>
          <p:cNvPr id="6" name="Radar Musical Instrument 3_1">
            <a:hlinkClick r:id="" action="ppaction://media"/>
            <a:extLst>
              <a:ext uri="{FF2B5EF4-FFF2-40B4-BE49-F238E27FC236}">
                <a16:creationId xmlns:a16="http://schemas.microsoft.com/office/drawing/2014/main" id="{7A77A347-1AF8-4931-B29E-C66000A3F8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1641" b="31398"/>
          <a:stretch/>
        </p:blipFill>
        <p:spPr>
          <a:xfrm>
            <a:off x="1944327" y="1594620"/>
            <a:ext cx="8303346" cy="460352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15C5B6-4241-4104-99F1-18AD5E8D165C}"/>
              </a:ext>
            </a:extLst>
          </p:cNvPr>
          <p:cNvSpPr txBox="1"/>
          <p:nvPr/>
        </p:nvSpPr>
        <p:spPr>
          <a:xfrm>
            <a:off x="4482612" y="6176963"/>
            <a:ext cx="322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Content available on IEEE 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CE61-10EE-4568-B8DA-C98B5FAF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/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211C-157F-46A7-9037-05F92BD9E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8152626" cy="52757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Low-cost millimeter-wave (mmWave) radar has a host of applications from commercial sensing, security screening, medical imaging, and </a:t>
            </a:r>
            <a:r>
              <a:rPr lang="en-US" b="1" dirty="0"/>
              <a:t>human-computer interaction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Problem Statement: </a:t>
            </a:r>
            <a:r>
              <a:rPr lang="en-US" dirty="0"/>
              <a:t>leverage the richness of the mmWave return signal to create an efficient, high  spatial-resolution framework for precise human-computer interaction and digital instrument control.</a:t>
            </a:r>
          </a:p>
          <a:p>
            <a:r>
              <a:rPr lang="en-US" dirty="0"/>
              <a:t>Prior work:</a:t>
            </a:r>
          </a:p>
          <a:p>
            <a:pPr lvl="1"/>
            <a:r>
              <a:rPr lang="en-US" dirty="0"/>
              <a:t>Camera, RGB+D camera, camera + radar systems, Theremin</a:t>
            </a:r>
          </a:p>
          <a:p>
            <a:pPr lvl="1"/>
            <a:r>
              <a:rPr lang="en-US" dirty="0"/>
              <a:t>Issues: spatial resolution, privacy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FFA68F-2441-4284-93B7-879C4265A4A2}"/>
              </a:ext>
            </a:extLst>
          </p:cNvPr>
          <p:cNvGrpSpPr/>
          <p:nvPr/>
        </p:nvGrpSpPr>
        <p:grpSpPr>
          <a:xfrm>
            <a:off x="1539693" y="2477729"/>
            <a:ext cx="5958387" cy="1301000"/>
            <a:chOff x="1040971" y="2160874"/>
            <a:chExt cx="6681058" cy="15172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BA225C-0EB1-4724-B9BA-982893E1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971" y="2160874"/>
              <a:ext cx="1797479" cy="134810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D54A66-7926-4D42-9D60-DB6317C03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734"/>
            <a:stretch/>
          </p:blipFill>
          <p:spPr>
            <a:xfrm>
              <a:off x="2838450" y="2171885"/>
              <a:ext cx="4883579" cy="1506251"/>
            </a:xfrm>
            <a:prstGeom prst="rect">
              <a:avLst/>
            </a:prstGeom>
          </p:spPr>
        </p:pic>
      </p:grp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E0B3E6-CB03-486F-9A86-BDE2CBE1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830" y="1786150"/>
            <a:ext cx="3008671" cy="42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3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9A1B289-A714-48DD-BD9F-36EC55D920DB}"/>
              </a:ext>
            </a:extLst>
          </p:cNvPr>
          <p:cNvCxnSpPr>
            <a:cxnSpLocks/>
          </p:cNvCxnSpPr>
          <p:nvPr/>
        </p:nvCxnSpPr>
        <p:spPr>
          <a:xfrm flipH="1">
            <a:off x="9511112" y="3970208"/>
            <a:ext cx="179639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FCC0FF-A47E-4167-8128-7C2F5BC2F420}"/>
              </a:ext>
            </a:extLst>
          </p:cNvPr>
          <p:cNvCxnSpPr>
            <a:cxnSpLocks/>
          </p:cNvCxnSpPr>
          <p:nvPr/>
        </p:nvCxnSpPr>
        <p:spPr>
          <a:xfrm flipV="1">
            <a:off x="5197009" y="3460865"/>
            <a:ext cx="5977" cy="98970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A74819-6930-4685-8B32-5E44F27B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Frequency-Modulated-Continuous-Wave 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8C425-86EF-477A-A474-E209A5079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38" y="3983237"/>
            <a:ext cx="3566823" cy="931283"/>
          </a:xfrm>
        </p:spPr>
        <p:txBody>
          <a:bodyPr/>
          <a:lstStyle/>
          <a:p>
            <a:pPr marL="287338" indent="-287338">
              <a:buFont typeface="+mj-lt"/>
              <a:buAutoNum type="arabicPeriod" startAt="2"/>
            </a:pPr>
            <a:r>
              <a:rPr lang="en-US" sz="2400" dirty="0"/>
              <a:t>Receive time-delayed version of Tx signal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D2607D3-E47C-46AA-AF21-526B389FEB09}"/>
              </a:ext>
            </a:extLst>
          </p:cNvPr>
          <p:cNvGrpSpPr/>
          <p:nvPr/>
        </p:nvGrpSpPr>
        <p:grpSpPr>
          <a:xfrm>
            <a:off x="4221126" y="3128481"/>
            <a:ext cx="2057353" cy="1329983"/>
            <a:chOff x="4154750" y="4001485"/>
            <a:chExt cx="2057353" cy="132998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6D6CCF-AE6D-410C-A948-29426EB9F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5463" y="4323055"/>
              <a:ext cx="940275" cy="1004604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62CE6F-BB81-4709-8F51-B302BFC1B53C}"/>
                </a:ext>
              </a:extLst>
            </p:cNvPr>
            <p:cNvSpPr txBox="1"/>
            <p:nvPr/>
          </p:nvSpPr>
          <p:spPr>
            <a:xfrm>
              <a:off x="4386978" y="4230103"/>
              <a:ext cx="743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Tx Chirp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03EBBCF-9527-4512-8122-E31509865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5600" y="4318972"/>
              <a:ext cx="940275" cy="10046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94B96A-4E44-4926-A398-CD895FE7968D}"/>
                </a:ext>
              </a:extLst>
            </p:cNvPr>
            <p:cNvSpPr txBox="1"/>
            <p:nvPr/>
          </p:nvSpPr>
          <p:spPr>
            <a:xfrm>
              <a:off x="5377159" y="4453740"/>
              <a:ext cx="743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Rx Chirp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ED59257-7D93-4AD9-A989-3F8CA355429D}"/>
                </a:ext>
              </a:extLst>
            </p:cNvPr>
            <p:cNvGrpSpPr/>
            <p:nvPr/>
          </p:nvGrpSpPr>
          <p:grpSpPr>
            <a:xfrm>
              <a:off x="4154750" y="4001485"/>
              <a:ext cx="2057353" cy="1329983"/>
              <a:chOff x="4154750" y="4001485"/>
              <a:chExt cx="2057353" cy="13299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3290E1A-2B49-4DD4-B704-E5C75D57E792}"/>
                  </a:ext>
                </a:extLst>
              </p:cNvPr>
              <p:cNvGrpSpPr/>
              <p:nvPr/>
            </p:nvGrpSpPr>
            <p:grpSpPr>
              <a:xfrm>
                <a:off x="4192128" y="4180882"/>
                <a:ext cx="1911521" cy="1150586"/>
                <a:chOff x="710090" y="4584192"/>
                <a:chExt cx="1911521" cy="1150586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5C1380B8-1D55-4F82-96D2-9AC82476A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0090" y="4584192"/>
                  <a:ext cx="13335" cy="115058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BFF79B2A-C4E1-4254-B634-D80CF2C42B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0090" y="5727158"/>
                  <a:ext cx="191152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952034-1D02-4AED-8C61-8FE1D4F065E8}"/>
                  </a:ext>
                </a:extLst>
              </p:cNvPr>
              <p:cNvSpPr txBox="1"/>
              <p:nvPr/>
            </p:nvSpPr>
            <p:spPr>
              <a:xfrm>
                <a:off x="4154750" y="4001485"/>
                <a:ext cx="2169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f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C2FE23-1DBF-4FDA-8B23-889AE98ECE67}"/>
                  </a:ext>
                </a:extLst>
              </p:cNvPr>
              <p:cNvSpPr txBox="1"/>
              <p:nvPr/>
            </p:nvSpPr>
            <p:spPr>
              <a:xfrm>
                <a:off x="5995194" y="5054469"/>
                <a:ext cx="2169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t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A61C5A-194E-4099-AB04-7BE1966C389D}"/>
              </a:ext>
            </a:extLst>
          </p:cNvPr>
          <p:cNvGrpSpPr/>
          <p:nvPr/>
        </p:nvGrpSpPr>
        <p:grpSpPr>
          <a:xfrm>
            <a:off x="6860457" y="1457562"/>
            <a:ext cx="2057353" cy="1329984"/>
            <a:chOff x="6245637" y="1630486"/>
            <a:chExt cx="2057353" cy="132998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DFC4D80-5860-4240-8A23-6710430FE0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6350" y="1955866"/>
              <a:ext cx="940275" cy="1004604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E89533-E31E-45B3-916B-6AA02059C455}"/>
                </a:ext>
              </a:extLst>
            </p:cNvPr>
            <p:cNvSpPr txBox="1"/>
            <p:nvPr/>
          </p:nvSpPr>
          <p:spPr>
            <a:xfrm>
              <a:off x="6477865" y="1859104"/>
              <a:ext cx="743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Tx Chirp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CE75985-6F73-4332-A87D-85194EF34B52}"/>
                </a:ext>
              </a:extLst>
            </p:cNvPr>
            <p:cNvGrpSpPr/>
            <p:nvPr/>
          </p:nvGrpSpPr>
          <p:grpSpPr>
            <a:xfrm>
              <a:off x="6245637" y="1630486"/>
              <a:ext cx="2057353" cy="1329983"/>
              <a:chOff x="4154750" y="4001485"/>
              <a:chExt cx="2057353" cy="1329983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FC10624-095A-46E1-8F2B-43503F302780}"/>
                  </a:ext>
                </a:extLst>
              </p:cNvPr>
              <p:cNvGrpSpPr/>
              <p:nvPr/>
            </p:nvGrpSpPr>
            <p:grpSpPr>
              <a:xfrm>
                <a:off x="4192128" y="4180882"/>
                <a:ext cx="1911521" cy="1150586"/>
                <a:chOff x="710090" y="4584192"/>
                <a:chExt cx="1911521" cy="1150586"/>
              </a:xfrm>
            </p:grpSpPr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854950DF-E643-47D5-88C6-0801A2027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0090" y="4584192"/>
                  <a:ext cx="13335" cy="115058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D71F47B-FF42-4AAE-BC71-974BD7822D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0090" y="5727158"/>
                  <a:ext cx="191152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CFDF36-F58C-43C1-8197-0F03F4E85B9E}"/>
                  </a:ext>
                </a:extLst>
              </p:cNvPr>
              <p:cNvSpPr txBox="1"/>
              <p:nvPr/>
            </p:nvSpPr>
            <p:spPr>
              <a:xfrm>
                <a:off x="4154750" y="4001485"/>
                <a:ext cx="2169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f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1CF3C0D-4D7E-47FD-86F8-DB45480BC533}"/>
                  </a:ext>
                </a:extLst>
              </p:cNvPr>
              <p:cNvSpPr txBox="1"/>
              <p:nvPr/>
            </p:nvSpPr>
            <p:spPr>
              <a:xfrm>
                <a:off x="5995194" y="5054469"/>
                <a:ext cx="2169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t</a:t>
                </a: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06D69E9-C6BB-4359-B720-6DE6DCF9F5BD}"/>
              </a:ext>
            </a:extLst>
          </p:cNvPr>
          <p:cNvGrpSpPr/>
          <p:nvPr/>
        </p:nvGrpSpPr>
        <p:grpSpPr>
          <a:xfrm>
            <a:off x="465736" y="2201184"/>
            <a:ext cx="3004229" cy="1402589"/>
            <a:chOff x="368063" y="3240010"/>
            <a:chExt cx="3004229" cy="140258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F53B1E2-F5AC-4A62-8CCC-E30FD270D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684" y="3429000"/>
              <a:ext cx="2417156" cy="3163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F75F916-8E07-44E7-A16F-30FA5542BA7D}"/>
                </a:ext>
              </a:extLst>
            </p:cNvPr>
            <p:cNvCxnSpPr>
              <a:cxnSpLocks/>
            </p:cNvCxnSpPr>
            <p:nvPr/>
          </p:nvCxnSpPr>
          <p:spPr>
            <a:xfrm>
              <a:off x="639735" y="3821415"/>
              <a:ext cx="2452300" cy="5763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96EDAF-C233-42F0-B4C7-7190FF2829B7}"/>
                </a:ext>
              </a:extLst>
            </p:cNvPr>
            <p:cNvSpPr/>
            <p:nvPr/>
          </p:nvSpPr>
          <p:spPr>
            <a:xfrm>
              <a:off x="368063" y="3667914"/>
              <a:ext cx="225403" cy="219029"/>
            </a:xfrm>
            <a:prstGeom prst="ellipse">
              <a:avLst/>
            </a:prstGeom>
            <a:solidFill>
              <a:srgbClr val="092C74"/>
            </a:solidFill>
            <a:ln>
              <a:solidFill>
                <a:srgbClr val="092C74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F0DFC59-3762-4FFA-894E-ABC5803A7EDE}"/>
                </a:ext>
              </a:extLst>
            </p:cNvPr>
            <p:cNvGrpSpPr/>
            <p:nvPr/>
          </p:nvGrpSpPr>
          <p:grpSpPr>
            <a:xfrm>
              <a:off x="3174808" y="3240010"/>
              <a:ext cx="197484" cy="377979"/>
              <a:chOff x="3702366" y="3348990"/>
              <a:chExt cx="197484" cy="377979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86684C3-8A15-4509-8E9F-26A5581DC789}"/>
                  </a:ext>
                </a:extLst>
              </p:cNvPr>
              <p:cNvCxnSpPr/>
              <p:nvPr/>
            </p:nvCxnSpPr>
            <p:spPr>
              <a:xfrm flipV="1">
                <a:off x="3801110" y="3488055"/>
                <a:ext cx="0" cy="23891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4E37077C-7EE0-4852-8FC0-EA68F2CECBD6}"/>
                  </a:ext>
                </a:extLst>
              </p:cNvPr>
              <p:cNvSpPr/>
              <p:nvPr/>
            </p:nvSpPr>
            <p:spPr>
              <a:xfrm rot="10800000">
                <a:off x="3702366" y="3348990"/>
                <a:ext cx="197484" cy="154305"/>
              </a:xfrm>
              <a:prstGeom prst="triangle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AE0BAE-93E3-4295-9169-389E127C09E9}"/>
                </a:ext>
              </a:extLst>
            </p:cNvPr>
            <p:cNvGrpSpPr/>
            <p:nvPr/>
          </p:nvGrpSpPr>
          <p:grpSpPr>
            <a:xfrm>
              <a:off x="3174808" y="4264620"/>
              <a:ext cx="197484" cy="377979"/>
              <a:chOff x="3702366" y="3348990"/>
              <a:chExt cx="197484" cy="377979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BF6D7EE-EE48-46C9-9BD9-7A31EC3B6AF3}"/>
                  </a:ext>
                </a:extLst>
              </p:cNvPr>
              <p:cNvCxnSpPr/>
              <p:nvPr/>
            </p:nvCxnSpPr>
            <p:spPr>
              <a:xfrm flipV="1">
                <a:off x="3801110" y="3488055"/>
                <a:ext cx="0" cy="23891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15DD817D-BDBF-4C0D-9974-F8E1C4632D7B}"/>
                  </a:ext>
                </a:extLst>
              </p:cNvPr>
              <p:cNvSpPr/>
              <p:nvPr/>
            </p:nvSpPr>
            <p:spPr>
              <a:xfrm rot="10800000">
                <a:off x="3702366" y="3348990"/>
                <a:ext cx="197484" cy="154305"/>
              </a:xfrm>
              <a:prstGeom prst="triangle">
                <a:avLst/>
              </a:prstGeom>
              <a:noFill/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1A294764-742C-466E-BFA1-6D40A84342E8}"/>
              </a:ext>
            </a:extLst>
          </p:cNvPr>
          <p:cNvSpPr/>
          <p:nvPr/>
        </p:nvSpPr>
        <p:spPr>
          <a:xfrm>
            <a:off x="3963904" y="3121266"/>
            <a:ext cx="2496417" cy="1615731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CF7EF7-926D-4BBD-945A-02EA63CE4E7D}"/>
              </a:ext>
            </a:extLst>
          </p:cNvPr>
          <p:cNvSpPr/>
          <p:nvPr/>
        </p:nvSpPr>
        <p:spPr>
          <a:xfrm>
            <a:off x="6588131" y="1475784"/>
            <a:ext cx="2496417" cy="1472936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774DB3C-DCC9-483D-9138-7ECB43665668}"/>
              </a:ext>
            </a:extLst>
          </p:cNvPr>
          <p:cNvCxnSpPr>
            <a:cxnSpLocks/>
          </p:cNvCxnSpPr>
          <p:nvPr/>
        </p:nvCxnSpPr>
        <p:spPr>
          <a:xfrm flipH="1">
            <a:off x="3369121" y="3592332"/>
            <a:ext cx="596889" cy="1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998AE8-B97F-41C5-B842-6CF2240CF7CF}"/>
              </a:ext>
            </a:extLst>
          </p:cNvPr>
          <p:cNvCxnSpPr>
            <a:cxnSpLocks/>
          </p:cNvCxnSpPr>
          <p:nvPr/>
        </p:nvCxnSpPr>
        <p:spPr>
          <a:xfrm flipH="1">
            <a:off x="3367016" y="2564988"/>
            <a:ext cx="3221115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F64386E2-6AAB-43AF-8D58-0863867CFB21}"/>
              </a:ext>
            </a:extLst>
          </p:cNvPr>
          <p:cNvSpPr/>
          <p:nvPr/>
        </p:nvSpPr>
        <p:spPr>
          <a:xfrm>
            <a:off x="7691559" y="3784529"/>
            <a:ext cx="289560" cy="279400"/>
          </a:xfrm>
          <a:prstGeom prst="ellipse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2A1314-D1BF-456E-AB07-8897EA12B7F1}"/>
              </a:ext>
            </a:extLst>
          </p:cNvPr>
          <p:cNvCxnSpPr>
            <a:cxnSpLocks/>
            <a:stCxn id="81" idx="5"/>
            <a:endCxn id="81" idx="1"/>
          </p:cNvCxnSpPr>
          <p:nvPr/>
        </p:nvCxnSpPr>
        <p:spPr>
          <a:xfrm flipH="1" flipV="1">
            <a:off x="7733964" y="3825446"/>
            <a:ext cx="204750" cy="1975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77FE4D-7545-475A-9C7C-361D788FD54A}"/>
              </a:ext>
            </a:extLst>
          </p:cNvPr>
          <p:cNvCxnSpPr>
            <a:cxnSpLocks/>
            <a:stCxn id="81" idx="7"/>
            <a:endCxn id="81" idx="3"/>
          </p:cNvCxnSpPr>
          <p:nvPr/>
        </p:nvCxnSpPr>
        <p:spPr>
          <a:xfrm flipH="1">
            <a:off x="7733964" y="3825446"/>
            <a:ext cx="204750" cy="1975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149AB5E-0D78-4FF4-A9D6-A72DA07A5873}"/>
              </a:ext>
            </a:extLst>
          </p:cNvPr>
          <p:cNvCxnSpPr>
            <a:cxnSpLocks/>
            <a:stCxn id="74" idx="3"/>
            <a:endCxn id="81" idx="2"/>
          </p:cNvCxnSpPr>
          <p:nvPr/>
        </p:nvCxnSpPr>
        <p:spPr>
          <a:xfrm flipV="1">
            <a:off x="6460321" y="3924229"/>
            <a:ext cx="1231238" cy="4903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41E6063-546E-4E52-86BA-F434616DB8A5}"/>
              </a:ext>
            </a:extLst>
          </p:cNvPr>
          <p:cNvCxnSpPr>
            <a:cxnSpLocks/>
            <a:stCxn id="75" idx="2"/>
            <a:endCxn id="81" idx="0"/>
          </p:cNvCxnSpPr>
          <p:nvPr/>
        </p:nvCxnSpPr>
        <p:spPr>
          <a:xfrm flipH="1">
            <a:off x="7836339" y="2948720"/>
            <a:ext cx="1" cy="835809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A02172A-D19D-4005-9FC0-53F68A38992C}"/>
              </a:ext>
            </a:extLst>
          </p:cNvPr>
          <p:cNvCxnSpPr>
            <a:cxnSpLocks/>
            <a:stCxn id="153" idx="1"/>
            <a:endCxn id="81" idx="6"/>
          </p:cNvCxnSpPr>
          <p:nvPr/>
        </p:nvCxnSpPr>
        <p:spPr>
          <a:xfrm flipH="1" flipV="1">
            <a:off x="7981119" y="3924229"/>
            <a:ext cx="1235393" cy="4903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B59DE71-3E6A-4E5B-91AB-81B3EE214FF0}"/>
              </a:ext>
            </a:extLst>
          </p:cNvPr>
          <p:cNvCxnSpPr>
            <a:cxnSpLocks/>
          </p:cNvCxnSpPr>
          <p:nvPr/>
        </p:nvCxnSpPr>
        <p:spPr>
          <a:xfrm flipH="1">
            <a:off x="4290060" y="4533900"/>
            <a:ext cx="417195" cy="1"/>
          </a:xfrm>
          <a:prstGeom prst="line">
            <a:avLst/>
          </a:prstGeom>
          <a:ln w="19050">
            <a:prstDash val="solid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E440FB0-4CF7-4DE1-8778-C57A9923019C}"/>
                  </a:ext>
                </a:extLst>
              </p:cNvPr>
              <p:cNvSpPr txBox="1"/>
              <p:nvPr/>
            </p:nvSpPr>
            <p:spPr>
              <a:xfrm>
                <a:off x="4438035" y="4517707"/>
                <a:ext cx="10913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E440FB0-4CF7-4DE1-8778-C57A99230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35" y="4517707"/>
                <a:ext cx="109132" cy="184666"/>
              </a:xfrm>
              <a:prstGeom prst="rect">
                <a:avLst/>
              </a:prstGeom>
              <a:blipFill>
                <a:blip r:embed="rId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0E932B1-98B3-4856-851A-80633ABF8FEC}"/>
              </a:ext>
            </a:extLst>
          </p:cNvPr>
          <p:cNvCxnSpPr>
            <a:cxnSpLocks/>
          </p:cNvCxnSpPr>
          <p:nvPr/>
        </p:nvCxnSpPr>
        <p:spPr>
          <a:xfrm flipH="1" flipV="1">
            <a:off x="4678914" y="3970208"/>
            <a:ext cx="6640" cy="473018"/>
          </a:xfrm>
          <a:prstGeom prst="line">
            <a:avLst/>
          </a:prstGeom>
          <a:ln w="19050">
            <a:prstDash val="solid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E9F6C0B-DA65-4B75-9663-657DDE685E34}"/>
                  </a:ext>
                </a:extLst>
              </p:cNvPr>
              <p:cNvSpPr txBox="1"/>
              <p:nvPr/>
            </p:nvSpPr>
            <p:spPr>
              <a:xfrm>
                <a:off x="4052357" y="3889322"/>
                <a:ext cx="1567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E9F6C0B-DA65-4B75-9663-657DDE68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357" y="3889322"/>
                <a:ext cx="156710" cy="184666"/>
              </a:xfrm>
              <a:prstGeom prst="rect">
                <a:avLst/>
              </a:prstGeom>
              <a:blipFill>
                <a:blip r:embed="rId3"/>
                <a:stretch>
                  <a:fillRect l="-36000" t="-3333" r="-16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DCB8839C-CA22-4306-A812-2F7C9034D974}"/>
              </a:ext>
            </a:extLst>
          </p:cNvPr>
          <p:cNvSpPr/>
          <p:nvPr/>
        </p:nvSpPr>
        <p:spPr>
          <a:xfrm>
            <a:off x="4119880" y="4089400"/>
            <a:ext cx="530860" cy="203395"/>
          </a:xfrm>
          <a:custGeom>
            <a:avLst/>
            <a:gdLst>
              <a:gd name="connsiteX0" fmla="*/ 0 w 485140"/>
              <a:gd name="connsiteY0" fmla="*/ 0 h 203395"/>
              <a:gd name="connsiteX1" fmla="*/ 45720 w 485140"/>
              <a:gd name="connsiteY1" fmla="*/ 132080 h 203395"/>
              <a:gd name="connsiteX2" fmla="*/ 193040 w 485140"/>
              <a:gd name="connsiteY2" fmla="*/ 203200 h 203395"/>
              <a:gd name="connsiteX3" fmla="*/ 485140 w 485140"/>
              <a:gd name="connsiteY3" fmla="*/ 152400 h 20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140" h="203395">
                <a:moveTo>
                  <a:pt x="0" y="0"/>
                </a:moveTo>
                <a:cubicBezTo>
                  <a:pt x="6773" y="49106"/>
                  <a:pt x="13547" y="98213"/>
                  <a:pt x="45720" y="132080"/>
                </a:cubicBezTo>
                <a:cubicBezTo>
                  <a:pt x="77893" y="165947"/>
                  <a:pt x="119803" y="199813"/>
                  <a:pt x="193040" y="203200"/>
                </a:cubicBezTo>
                <a:cubicBezTo>
                  <a:pt x="266277" y="206587"/>
                  <a:pt x="430107" y="165100"/>
                  <a:pt x="485140" y="15240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B8329C8-0649-4748-9F8C-DF70AF19A699}"/>
              </a:ext>
            </a:extLst>
          </p:cNvPr>
          <p:cNvSpPr txBox="1"/>
          <p:nvPr/>
        </p:nvSpPr>
        <p:spPr>
          <a:xfrm>
            <a:off x="10409311" y="3719235"/>
            <a:ext cx="74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IF Signal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755A58D-EF11-4CF9-8F1C-67DB0947C1A5}"/>
              </a:ext>
            </a:extLst>
          </p:cNvPr>
          <p:cNvGrpSpPr/>
          <p:nvPr/>
        </p:nvGrpSpPr>
        <p:grpSpPr>
          <a:xfrm>
            <a:off x="9473734" y="3128481"/>
            <a:ext cx="2057353" cy="1329983"/>
            <a:chOff x="4154750" y="4001485"/>
            <a:chExt cx="2057353" cy="1329983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651F219-1A5A-45D7-8002-369ADF509743}"/>
                </a:ext>
              </a:extLst>
            </p:cNvPr>
            <p:cNvGrpSpPr/>
            <p:nvPr/>
          </p:nvGrpSpPr>
          <p:grpSpPr>
            <a:xfrm>
              <a:off x="4192128" y="4180882"/>
              <a:ext cx="1911521" cy="1150586"/>
              <a:chOff x="710090" y="4584192"/>
              <a:chExt cx="1911521" cy="1150586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FBF3F49F-E093-4DB1-BE7C-F3CB0F5A2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090" y="4584192"/>
                <a:ext cx="13335" cy="11505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8B00A78D-E6BE-4557-8555-C10E48D6D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90" y="5727158"/>
                <a:ext cx="191152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968B56C-6E44-43F4-ABCE-636083B3F7E4}"/>
                </a:ext>
              </a:extLst>
            </p:cNvPr>
            <p:cNvSpPr txBox="1"/>
            <p:nvPr/>
          </p:nvSpPr>
          <p:spPr>
            <a:xfrm>
              <a:off x="4154750" y="4001485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DB1B10-BA0C-4C63-A6DC-8C88948EE19C}"/>
                </a:ext>
              </a:extLst>
            </p:cNvPr>
            <p:cNvSpPr txBox="1"/>
            <p:nvPr/>
          </p:nvSpPr>
          <p:spPr>
            <a:xfrm>
              <a:off x="5995194" y="5054469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6E967AC-C7E7-48A5-BB5F-1F4BC46AC796}"/>
              </a:ext>
            </a:extLst>
          </p:cNvPr>
          <p:cNvSpPr/>
          <p:nvPr/>
        </p:nvSpPr>
        <p:spPr>
          <a:xfrm>
            <a:off x="9216512" y="3121266"/>
            <a:ext cx="2496417" cy="1615731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CBE79E1-0BAD-43DC-ADDC-1ABE9A7A8926}"/>
              </a:ext>
            </a:extLst>
          </p:cNvPr>
          <p:cNvCxnSpPr>
            <a:cxnSpLocks/>
          </p:cNvCxnSpPr>
          <p:nvPr/>
        </p:nvCxnSpPr>
        <p:spPr>
          <a:xfrm flipH="1">
            <a:off x="9542668" y="4533900"/>
            <a:ext cx="417195" cy="1"/>
          </a:xfrm>
          <a:prstGeom prst="line">
            <a:avLst/>
          </a:prstGeom>
          <a:ln w="19050">
            <a:prstDash val="solid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6CDC26C-F2C5-4BA2-AB16-4AA30B381460}"/>
                  </a:ext>
                </a:extLst>
              </p:cNvPr>
              <p:cNvSpPr txBox="1"/>
              <p:nvPr/>
            </p:nvSpPr>
            <p:spPr>
              <a:xfrm>
                <a:off x="9690643" y="4517707"/>
                <a:ext cx="10913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6CDC26C-F2C5-4BA2-AB16-4AA30B38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643" y="4517707"/>
                <a:ext cx="109132" cy="184666"/>
              </a:xfrm>
              <a:prstGeom prst="rect">
                <a:avLst/>
              </a:prstGeom>
              <a:blipFill>
                <a:blip r:embed="rId4"/>
                <a:stretch>
                  <a:fillRect l="-22222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B2DBA7C-EC37-458F-8196-CD36709622A4}"/>
              </a:ext>
            </a:extLst>
          </p:cNvPr>
          <p:cNvCxnSpPr>
            <a:cxnSpLocks/>
          </p:cNvCxnSpPr>
          <p:nvPr/>
        </p:nvCxnSpPr>
        <p:spPr>
          <a:xfrm flipH="1" flipV="1">
            <a:off x="9440320" y="3998344"/>
            <a:ext cx="1" cy="444881"/>
          </a:xfrm>
          <a:prstGeom prst="line">
            <a:avLst/>
          </a:prstGeom>
          <a:ln w="19050">
            <a:prstDash val="solid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72BF066-E998-48E4-916F-AA54A20F9742}"/>
                  </a:ext>
                </a:extLst>
              </p:cNvPr>
              <p:cNvSpPr txBox="1"/>
              <p:nvPr/>
            </p:nvSpPr>
            <p:spPr>
              <a:xfrm>
                <a:off x="9274485" y="4130622"/>
                <a:ext cx="1567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72BF066-E998-48E4-916F-AA54A20F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485" y="4130622"/>
                <a:ext cx="156710" cy="184666"/>
              </a:xfrm>
              <a:prstGeom prst="rect">
                <a:avLst/>
              </a:prstGeom>
              <a:blipFill>
                <a:blip r:embed="rId5"/>
                <a:stretch>
                  <a:fillRect l="-34615" t="-6667" r="-1153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D1217A9-3FF2-4FB8-BACA-62EAB4624FD6}"/>
                  </a:ext>
                </a:extLst>
              </p:cNvPr>
              <p:cNvSpPr txBox="1"/>
              <p:nvPr/>
            </p:nvSpPr>
            <p:spPr>
              <a:xfrm>
                <a:off x="7460138" y="3971596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D1217A9-3FF2-4FB8-BACA-62EAB4624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138" y="3971596"/>
                <a:ext cx="150682" cy="184666"/>
              </a:xfrm>
              <a:prstGeom prst="rect">
                <a:avLst/>
              </a:prstGeom>
              <a:blipFill>
                <a:blip r:embed="rId6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0C3EB69-A8E2-4598-A1CB-5E9A860B40AF}"/>
                  </a:ext>
                </a:extLst>
              </p:cNvPr>
              <p:cNvSpPr txBox="1"/>
              <p:nvPr/>
            </p:nvSpPr>
            <p:spPr>
              <a:xfrm>
                <a:off x="7637082" y="3505983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200" b="1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0C3EB69-A8E2-4598-A1CB-5E9A860B4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082" y="3505983"/>
                <a:ext cx="150682" cy="184666"/>
              </a:xfrm>
              <a:prstGeom prst="rect">
                <a:avLst/>
              </a:prstGeom>
              <a:blipFill>
                <a:blip r:embed="rId7"/>
                <a:stretch>
                  <a:fillRect l="-8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8F5A98E-40CC-4759-86EA-1D2543B3EFD7}"/>
              </a:ext>
            </a:extLst>
          </p:cNvPr>
          <p:cNvCxnSpPr>
            <a:cxnSpLocks/>
          </p:cNvCxnSpPr>
          <p:nvPr/>
        </p:nvCxnSpPr>
        <p:spPr>
          <a:xfrm flipV="1">
            <a:off x="4750367" y="3453416"/>
            <a:ext cx="5977" cy="98970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FFA2871-17A8-4C3D-8F5E-D189287FEDB0}"/>
              </a:ext>
            </a:extLst>
          </p:cNvPr>
          <p:cNvCxnSpPr>
            <a:cxnSpLocks/>
          </p:cNvCxnSpPr>
          <p:nvPr/>
        </p:nvCxnSpPr>
        <p:spPr>
          <a:xfrm flipV="1">
            <a:off x="10435143" y="3465961"/>
            <a:ext cx="5977" cy="98970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FAC6269-5CC3-4D47-8F85-C78C0E8EB787}"/>
              </a:ext>
            </a:extLst>
          </p:cNvPr>
          <p:cNvCxnSpPr>
            <a:cxnSpLocks/>
          </p:cNvCxnSpPr>
          <p:nvPr/>
        </p:nvCxnSpPr>
        <p:spPr>
          <a:xfrm flipV="1">
            <a:off x="9988501" y="3458512"/>
            <a:ext cx="5977" cy="98970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36FD805-FF29-42A6-B450-145ADE3DEE47}"/>
              </a:ext>
            </a:extLst>
          </p:cNvPr>
          <p:cNvCxnSpPr>
            <a:cxnSpLocks/>
          </p:cNvCxnSpPr>
          <p:nvPr/>
        </p:nvCxnSpPr>
        <p:spPr>
          <a:xfrm flipV="1">
            <a:off x="9989266" y="3970208"/>
            <a:ext cx="449687" cy="2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89E3C69E-6AF3-4A62-BC4E-AED0BC6F6A49}"/>
              </a:ext>
            </a:extLst>
          </p:cNvPr>
          <p:cNvCxnSpPr>
            <a:cxnSpLocks/>
          </p:cNvCxnSpPr>
          <p:nvPr/>
        </p:nvCxnSpPr>
        <p:spPr>
          <a:xfrm flipH="1">
            <a:off x="4271839" y="3955718"/>
            <a:ext cx="179639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22467C2-8858-45B2-A51A-7D7276E50719}"/>
              </a:ext>
            </a:extLst>
          </p:cNvPr>
          <p:cNvGrpSpPr/>
          <p:nvPr/>
        </p:nvGrpSpPr>
        <p:grpSpPr>
          <a:xfrm>
            <a:off x="3390037" y="5334314"/>
            <a:ext cx="5844541" cy="1193462"/>
            <a:chOff x="3779519" y="5090206"/>
            <a:chExt cx="5844541" cy="1193462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5CFB4B0-701A-4C17-8248-F848B133CAC7}"/>
                </a:ext>
              </a:extLst>
            </p:cNvPr>
            <p:cNvSpPr/>
            <p:nvPr/>
          </p:nvSpPr>
          <p:spPr>
            <a:xfrm>
              <a:off x="3779519" y="5090206"/>
              <a:ext cx="5844541" cy="1193462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93CAE0E-8988-49A9-8642-41895DA09FAF}"/>
                </a:ext>
              </a:extLst>
            </p:cNvPr>
            <p:cNvSpPr txBox="1"/>
            <p:nvPr/>
          </p:nvSpPr>
          <p:spPr>
            <a:xfrm>
              <a:off x="4047408" y="5115038"/>
              <a:ext cx="865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IF Signal</a:t>
              </a:r>
            </a:p>
          </p:txBody>
        </p:sp>
        <p:sp>
          <p:nvSpPr>
            <p:cNvPr id="204" name="Arrow: Right 203">
              <a:extLst>
                <a:ext uri="{FF2B5EF4-FFF2-40B4-BE49-F238E27FC236}">
                  <a16:creationId xmlns:a16="http://schemas.microsoft.com/office/drawing/2014/main" id="{677FD9FF-AC9F-46D1-B1DA-77D119D29EE8}"/>
                </a:ext>
              </a:extLst>
            </p:cNvPr>
            <p:cNvSpPr/>
            <p:nvPr/>
          </p:nvSpPr>
          <p:spPr>
            <a:xfrm>
              <a:off x="5735421" y="5476633"/>
              <a:ext cx="777641" cy="360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6B957CB-E325-4C84-B171-4F2C0FE8E810}"/>
                </a:ext>
              </a:extLst>
            </p:cNvPr>
            <p:cNvGrpSpPr/>
            <p:nvPr/>
          </p:nvGrpSpPr>
          <p:grpSpPr>
            <a:xfrm>
              <a:off x="6896415" y="5298878"/>
              <a:ext cx="2596578" cy="901104"/>
              <a:chOff x="6750130" y="5324864"/>
              <a:chExt cx="2596578" cy="901104"/>
            </a:xfrm>
          </p:grpSpPr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7D0299F8-C874-4DCA-906D-310C8F5D74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1065" y="5443323"/>
                <a:ext cx="0" cy="753077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7ABE7E5F-0B3C-4FD6-BFA7-171BA6DC5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0130" y="5981737"/>
                <a:ext cx="246892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3260AE56-8CC3-4026-88CC-CD508B1D54D6}"/>
                  </a:ext>
                </a:extLst>
              </p:cNvPr>
              <p:cNvSpPr txBox="1"/>
              <p:nvPr/>
            </p:nvSpPr>
            <p:spPr>
              <a:xfrm>
                <a:off x="9129799" y="5752907"/>
                <a:ext cx="2169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f</a:t>
                </a:r>
              </a:p>
            </p:txBody>
          </p: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ADB54A5-B3DA-4E4E-957C-6CEECEC678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6569" y="5324864"/>
                <a:ext cx="1352501" cy="901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77F4C865-9AB0-4521-A56F-C5639FE9950E}"/>
                  </a:ext>
                </a:extLst>
              </p:cNvPr>
              <p:cNvCxnSpPr>
                <a:cxnSpLocks/>
                <a:endCxn id="1032" idx="0"/>
              </p:cNvCxnSpPr>
              <p:nvPr/>
            </p:nvCxnSpPr>
            <p:spPr>
              <a:xfrm flipV="1">
                <a:off x="7552820" y="5324864"/>
                <a:ext cx="0" cy="71619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DC177E23-0C4E-4F12-B2AD-692C4AB5F65C}"/>
                      </a:ext>
                    </a:extLst>
                  </p:cNvPr>
                  <p:cNvSpPr txBox="1"/>
                  <p:nvPr/>
                </p:nvSpPr>
                <p:spPr>
                  <a:xfrm>
                    <a:off x="7480372" y="6029906"/>
                    <a:ext cx="15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oMath>
                      </m:oMathPara>
                    </a14:m>
                    <a:endParaRPr lang="en-US" sz="1200"/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DC177E23-0C4E-4F12-B2AD-692C4AB5F6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0372" y="6029906"/>
                    <a:ext cx="156710" cy="1846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4615" t="-3333" r="-1153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A78B76E-E0A4-4943-AA63-5329ACF1BF59}"/>
                </a:ext>
              </a:extLst>
            </p:cNvPr>
            <p:cNvGrpSpPr/>
            <p:nvPr/>
          </p:nvGrpSpPr>
          <p:grpSpPr>
            <a:xfrm>
              <a:off x="3962172" y="5361955"/>
              <a:ext cx="1542936" cy="836030"/>
              <a:chOff x="2715720" y="5429862"/>
              <a:chExt cx="1542936" cy="836030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93A2947E-D23C-45BC-9952-580324ED3192}"/>
                  </a:ext>
                </a:extLst>
              </p:cNvPr>
              <p:cNvGrpSpPr/>
              <p:nvPr/>
            </p:nvGrpSpPr>
            <p:grpSpPr>
              <a:xfrm>
                <a:off x="2715720" y="5429862"/>
                <a:ext cx="1542936" cy="827389"/>
                <a:chOff x="2960802" y="5460362"/>
                <a:chExt cx="1542936" cy="827389"/>
              </a:xfrm>
            </p:grpSpPr>
            <p:cxnSp>
              <p:nvCxnSpPr>
                <p:cNvPr id="198" name="Straight Arrow Connector 197">
                  <a:extLst>
                    <a:ext uri="{FF2B5EF4-FFF2-40B4-BE49-F238E27FC236}">
                      <a16:creationId xmlns:a16="http://schemas.microsoft.com/office/drawing/2014/main" id="{95FE76F7-172E-46B6-A17B-E0F62663E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73589" y="5460362"/>
                  <a:ext cx="1" cy="827389"/>
                </a:xfrm>
                <a:prstGeom prst="straightConnector1">
                  <a:avLst/>
                </a:prstGeom>
                <a:ln w="28575"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>
                  <a:extLst>
                    <a:ext uri="{FF2B5EF4-FFF2-40B4-BE49-F238E27FC236}">
                      <a16:creationId xmlns:a16="http://schemas.microsoft.com/office/drawing/2014/main" id="{EAC5AAD3-B92A-4CEC-A4D1-816CD4CD38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0802" y="5874056"/>
                  <a:ext cx="1419840" cy="0"/>
                </a:xfrm>
                <a:prstGeom prst="straightConnector1">
                  <a:avLst/>
                </a:prstGeom>
                <a:ln w="28575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1237319B-E94D-41F9-994D-42AF817737EC}"/>
                    </a:ext>
                  </a:extLst>
                </p:cNvPr>
                <p:cNvSpPr txBox="1"/>
                <p:nvPr/>
              </p:nvSpPr>
              <p:spPr>
                <a:xfrm>
                  <a:off x="4286829" y="5643628"/>
                  <a:ext cx="21690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pic>
            <p:nvPicPr>
              <p:cNvPr id="1034" name="Picture 10" descr="The life sine wave">
                <a:extLst>
                  <a:ext uri="{FF2B5EF4-FFF2-40B4-BE49-F238E27FC236}">
                    <a16:creationId xmlns:a16="http://schemas.microsoft.com/office/drawing/2014/main" id="{1C2F2C89-1204-49CA-908A-99971DB086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8507" y="5441587"/>
                <a:ext cx="1209342" cy="824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8DA4664-5FF2-4A1A-B9E6-9BCB1FEAC416}"/>
                </a:ext>
              </a:extLst>
            </p:cNvPr>
            <p:cNvSpPr txBox="1"/>
            <p:nvPr/>
          </p:nvSpPr>
          <p:spPr>
            <a:xfrm>
              <a:off x="5605071" y="5743850"/>
              <a:ext cx="965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Fourier Transform</a:t>
              </a:r>
            </a:p>
          </p:txBody>
        </p:sp>
      </p:grpSp>
      <p:sp>
        <p:nvSpPr>
          <p:cNvPr id="241" name="Content Placeholder 2">
            <a:extLst>
              <a:ext uri="{FF2B5EF4-FFF2-40B4-BE49-F238E27FC236}">
                <a16:creationId xmlns:a16="http://schemas.microsoft.com/office/drawing/2014/main" id="{FC9D5003-E2C8-4E43-BFD1-B9D4F15A048D}"/>
              </a:ext>
            </a:extLst>
          </p:cNvPr>
          <p:cNvSpPr txBox="1">
            <a:spLocks/>
          </p:cNvSpPr>
          <p:nvPr/>
        </p:nvSpPr>
        <p:spPr>
          <a:xfrm>
            <a:off x="4319508" y="1827513"/>
            <a:ext cx="2559505" cy="803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>
              <a:buClr>
                <a:srgbClr val="092C74"/>
              </a:buClr>
              <a:buFont typeface="+mj-lt"/>
              <a:buAutoNum type="arabicPeriod"/>
            </a:pPr>
            <a:r>
              <a:rPr lang="en-US" sz="2400" dirty="0"/>
              <a:t>Transmit linear FM chirp</a:t>
            </a:r>
          </a:p>
        </p:txBody>
      </p: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A730CDF0-1F7A-48C0-9945-D4B3B3D6F3D1}"/>
              </a:ext>
            </a:extLst>
          </p:cNvPr>
          <p:cNvSpPr txBox="1">
            <a:spLocks/>
          </p:cNvSpPr>
          <p:nvPr/>
        </p:nvSpPr>
        <p:spPr>
          <a:xfrm>
            <a:off x="9034944" y="2390174"/>
            <a:ext cx="3260472" cy="931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8463" indent="-282575">
              <a:buClr>
                <a:srgbClr val="092C74"/>
              </a:buClr>
              <a:buFont typeface="+mj-lt"/>
              <a:buAutoNum type="arabicPeriod" startAt="3"/>
            </a:pPr>
            <a:r>
              <a:rPr lang="en-US" sz="2400" dirty="0"/>
              <a:t>Demodulate to obtain IF signal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8D0B823-CC55-4C22-B68E-0514E9318E9C}"/>
              </a:ext>
            </a:extLst>
          </p:cNvPr>
          <p:cNvSpPr txBox="1"/>
          <p:nvPr/>
        </p:nvSpPr>
        <p:spPr>
          <a:xfrm>
            <a:off x="38969" y="2836859"/>
            <a:ext cx="106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Target</a:t>
            </a:r>
          </a:p>
        </p:txBody>
      </p:sp>
      <p:sp>
        <p:nvSpPr>
          <p:cNvPr id="245" name="Content Placeholder 2">
            <a:extLst>
              <a:ext uri="{FF2B5EF4-FFF2-40B4-BE49-F238E27FC236}">
                <a16:creationId xmlns:a16="http://schemas.microsoft.com/office/drawing/2014/main" id="{E9CCB086-3DFB-45B1-B5E6-8D1B4F1770F2}"/>
              </a:ext>
            </a:extLst>
          </p:cNvPr>
          <p:cNvSpPr txBox="1">
            <a:spLocks/>
          </p:cNvSpPr>
          <p:nvPr/>
        </p:nvSpPr>
        <p:spPr>
          <a:xfrm>
            <a:off x="3883157" y="4926668"/>
            <a:ext cx="5154327" cy="42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Frequency contains 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5992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7EA2-6FCE-4DC9-93A9-B863E122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Doppler 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49E5-5C7B-428F-97E0-A53DACCC5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583"/>
            <a:ext cx="5509260" cy="4733380"/>
          </a:xfrm>
        </p:spPr>
        <p:txBody>
          <a:bodyPr>
            <a:normAutofit lnSpcReduction="10000"/>
          </a:bodyPr>
          <a:lstStyle/>
          <a:p>
            <a:r>
              <a:rPr lang="en-US"/>
              <a:t>Doppler Effect</a:t>
            </a:r>
          </a:p>
          <a:p>
            <a:pPr lvl="1"/>
            <a:r>
              <a:rPr lang="en-US"/>
              <a:t>FFT across multiple FMCW pulses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Sensing distance: &lt; 1 m</a:t>
            </a:r>
          </a:p>
          <a:p>
            <a:r>
              <a:rPr lang="en-US"/>
              <a:t>Goal: 3-D x-y-z localization</a:t>
            </a:r>
          </a:p>
          <a:p>
            <a:r>
              <a:rPr lang="en-US"/>
              <a:t>Issue: efficient MIMO near-field image reconstruction</a:t>
            </a:r>
          </a:p>
          <a:p>
            <a:endParaRPr lang="en-US"/>
          </a:p>
        </p:txBody>
      </p:sp>
      <p:pic>
        <p:nvPicPr>
          <p:cNvPr id="2052" name="Picture 4" descr="AWR1642BOOST: AWR1642BOOST detected targets classification based Range-Doppler  maps dataset - Sensors forum - Sensors - TI E2E support forums">
            <a:extLst>
              <a:ext uri="{FF2B5EF4-FFF2-40B4-BE49-F238E27FC236}">
                <a16:creationId xmlns:a16="http://schemas.microsoft.com/office/drawing/2014/main" id="{9D969F80-3FE6-454C-B631-A5B3C302B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08" y="1573123"/>
            <a:ext cx="5169245" cy="39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83B41C-C1B2-459F-904B-A7AB9AAE3191}"/>
              </a:ext>
            </a:extLst>
          </p:cNvPr>
          <p:cNvSpPr txBox="1">
            <a:spLocks/>
          </p:cNvSpPr>
          <p:nvPr/>
        </p:nvSpPr>
        <p:spPr>
          <a:xfrm>
            <a:off x="6786100" y="5538995"/>
            <a:ext cx="4747260" cy="55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69AC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Range-Doppler is not enough</a:t>
            </a:r>
          </a:p>
        </p:txBody>
      </p:sp>
      <p:pic>
        <p:nvPicPr>
          <p:cNvPr id="2058" name="Picture 10" descr="Police Doppler Radar">
            <a:extLst>
              <a:ext uri="{FF2B5EF4-FFF2-40B4-BE49-F238E27FC236}">
                <a16:creationId xmlns:a16="http://schemas.microsoft.com/office/drawing/2014/main" id="{4CEC3992-5086-4372-8CD2-8F66B016C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40" y="2295464"/>
            <a:ext cx="3544960" cy="170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39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2B2E-CE76-4DD2-85B7-26E91C7A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Multistatic-to-Monostatic Compensation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1EB738B-1FE4-497B-8501-C7FA8BA1A84B}"/>
              </a:ext>
            </a:extLst>
          </p:cNvPr>
          <p:cNvGrpSpPr/>
          <p:nvPr/>
        </p:nvGrpSpPr>
        <p:grpSpPr>
          <a:xfrm>
            <a:off x="5557686" y="1581468"/>
            <a:ext cx="5711686" cy="1702816"/>
            <a:chOff x="5557686" y="1581468"/>
            <a:chExt cx="5711686" cy="170281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100E637-5405-47D5-B738-C6B0DF3FFB76}"/>
                </a:ext>
              </a:extLst>
            </p:cNvPr>
            <p:cNvSpPr/>
            <p:nvPr/>
          </p:nvSpPr>
          <p:spPr>
            <a:xfrm>
              <a:off x="7162523" y="2002814"/>
              <a:ext cx="218661" cy="202759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A1A1D4-0DF5-493D-95DB-BA8BD57B8677}"/>
                </a:ext>
              </a:extLst>
            </p:cNvPr>
            <p:cNvSpPr/>
            <p:nvPr/>
          </p:nvSpPr>
          <p:spPr>
            <a:xfrm>
              <a:off x="9369010" y="2006788"/>
              <a:ext cx="218661" cy="20275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3D576CC4-8D94-4F04-9288-9994E491B4AE}"/>
                </a:ext>
              </a:extLst>
            </p:cNvPr>
            <p:cNvSpPr/>
            <p:nvPr/>
          </p:nvSpPr>
          <p:spPr>
            <a:xfrm>
              <a:off x="8258146" y="2689492"/>
              <a:ext cx="218661" cy="202759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87E22C-D3AE-4A97-AB53-66B309EF309A}"/>
                </a:ext>
              </a:extLst>
            </p:cNvPr>
            <p:cNvSpPr/>
            <p:nvPr/>
          </p:nvSpPr>
          <p:spPr>
            <a:xfrm>
              <a:off x="8375097" y="2002813"/>
              <a:ext cx="218661" cy="202759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B8CDA1-754D-436A-A85C-C3DF250F7352}"/>
                </a:ext>
              </a:extLst>
            </p:cNvPr>
            <p:cNvSpPr/>
            <p:nvPr/>
          </p:nvSpPr>
          <p:spPr>
            <a:xfrm>
              <a:off x="9929577" y="2002814"/>
              <a:ext cx="218661" cy="20275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A59D32-9A7C-45AE-A1D1-B0A3247B3D67}"/>
                </a:ext>
              </a:extLst>
            </p:cNvPr>
            <p:cNvSpPr/>
            <p:nvPr/>
          </p:nvSpPr>
          <p:spPr>
            <a:xfrm>
              <a:off x="10490144" y="2002814"/>
              <a:ext cx="218661" cy="20275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BF553B-304F-4587-A4A7-896E8ACB2E47}"/>
                </a:ext>
              </a:extLst>
            </p:cNvPr>
            <p:cNvSpPr/>
            <p:nvPr/>
          </p:nvSpPr>
          <p:spPr>
            <a:xfrm>
              <a:off x="11050711" y="1998836"/>
              <a:ext cx="218661" cy="20275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FD06740-FD9A-4B09-8E51-B6900979D21D}"/>
                </a:ext>
              </a:extLst>
            </p:cNvPr>
            <p:cNvSpPr/>
            <p:nvPr/>
          </p:nvSpPr>
          <p:spPr>
            <a:xfrm>
              <a:off x="8572223" y="2689492"/>
              <a:ext cx="218661" cy="202759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BC700F4-C25B-4745-887F-CC02D5C33B2C}"/>
                </a:ext>
              </a:extLst>
            </p:cNvPr>
            <p:cNvSpPr/>
            <p:nvPr/>
          </p:nvSpPr>
          <p:spPr>
            <a:xfrm>
              <a:off x="8886300" y="2689495"/>
              <a:ext cx="218661" cy="202759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968EF36-F48A-4344-A0AB-98A59844AA97}"/>
                </a:ext>
              </a:extLst>
            </p:cNvPr>
            <p:cNvSpPr/>
            <p:nvPr/>
          </p:nvSpPr>
          <p:spPr>
            <a:xfrm>
              <a:off x="9200377" y="2689495"/>
              <a:ext cx="218661" cy="202759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57219BC-55E0-4212-B4A4-F29CD27E72CE}"/>
                </a:ext>
              </a:extLst>
            </p:cNvPr>
            <p:cNvSpPr/>
            <p:nvPr/>
          </p:nvSpPr>
          <p:spPr>
            <a:xfrm>
              <a:off x="9514454" y="2689495"/>
              <a:ext cx="218661" cy="202759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4ABEC07-8669-4B27-BA5C-2FE91D2D17AB}"/>
                </a:ext>
              </a:extLst>
            </p:cNvPr>
            <p:cNvSpPr/>
            <p:nvPr/>
          </p:nvSpPr>
          <p:spPr>
            <a:xfrm>
              <a:off x="9828531" y="2689494"/>
              <a:ext cx="218661" cy="202759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89CD7F4-EBFA-4BB3-8464-28121F95D88D}"/>
                </a:ext>
              </a:extLst>
            </p:cNvPr>
            <p:cNvSpPr/>
            <p:nvPr/>
          </p:nvSpPr>
          <p:spPr>
            <a:xfrm>
              <a:off x="10142608" y="2689494"/>
              <a:ext cx="218661" cy="202759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A095B90-9724-43D2-97B0-E6AAF7796DBE}"/>
                </a:ext>
              </a:extLst>
            </p:cNvPr>
            <p:cNvSpPr/>
            <p:nvPr/>
          </p:nvSpPr>
          <p:spPr>
            <a:xfrm>
              <a:off x="10456685" y="2689491"/>
              <a:ext cx="218661" cy="202759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3107AE-476D-4D8A-B6FE-F85A352C5402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7271854" y="2205573"/>
              <a:ext cx="0" cy="3102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11AACCF-1D0F-432F-AF52-E8F42E5622C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9478341" y="2209546"/>
              <a:ext cx="0" cy="28591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1221FB3-A20E-45C2-992E-17EBDA16B2A3}"/>
                </a:ext>
              </a:extLst>
            </p:cNvPr>
            <p:cNvCxnSpPr>
              <a:cxnSpLocks/>
            </p:cNvCxnSpPr>
            <p:nvPr/>
          </p:nvCxnSpPr>
          <p:spPr>
            <a:xfrm>
              <a:off x="7271854" y="2413904"/>
              <a:ext cx="2206487" cy="0"/>
            </a:xfrm>
            <a:prstGeom prst="straightConnector1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E9B3959-989A-49AD-A769-9D39428DD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8025" y="2330365"/>
              <a:ext cx="0" cy="31242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F8BAB68-636C-46C0-8302-9164BDD848A8}"/>
                </a:ext>
              </a:extLst>
            </p:cNvPr>
            <p:cNvSpPr/>
            <p:nvPr/>
          </p:nvSpPr>
          <p:spPr>
            <a:xfrm rot="16200000">
              <a:off x="7809669" y="1288967"/>
              <a:ext cx="129323" cy="1204954"/>
            </a:xfrm>
            <a:prstGeom prst="rightBrace">
              <a:avLst>
                <a:gd name="adj1" fmla="val 63327"/>
                <a:gd name="adj2" fmla="val 501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31C07D84-FA18-4BB0-B2B2-DC375D62E1E0}"/>
                </a:ext>
              </a:extLst>
            </p:cNvPr>
            <p:cNvSpPr/>
            <p:nvPr/>
          </p:nvSpPr>
          <p:spPr>
            <a:xfrm rot="16200000">
              <a:off x="9698106" y="1602674"/>
              <a:ext cx="129323" cy="568853"/>
            </a:xfrm>
            <a:prstGeom prst="rightBrace">
              <a:avLst>
                <a:gd name="adj1" fmla="val 62530"/>
                <a:gd name="adj2" fmla="val 501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FA617954-E987-4153-B93D-E75CA6CDE9CD}"/>
                </a:ext>
              </a:extLst>
            </p:cNvPr>
            <p:cNvSpPr/>
            <p:nvPr/>
          </p:nvSpPr>
          <p:spPr>
            <a:xfrm rot="5400000">
              <a:off x="8471399" y="2844212"/>
              <a:ext cx="104735" cy="311487"/>
            </a:xfrm>
            <a:prstGeom prst="rightBrace">
              <a:avLst>
                <a:gd name="adj1" fmla="val 44894"/>
                <a:gd name="adj2" fmla="val 501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095C287-7BA1-4C8D-AC49-469EEA92D6D1}"/>
                    </a:ext>
                  </a:extLst>
                </p:cNvPr>
                <p:cNvSpPr txBox="1"/>
                <p:nvPr/>
              </p:nvSpPr>
              <p:spPr>
                <a:xfrm>
                  <a:off x="9629581" y="1581468"/>
                  <a:ext cx="32367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095C287-7BA1-4C8D-AC49-469EEA92D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9581" y="1581468"/>
                  <a:ext cx="323678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5094" r="-11321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3B4D66C-40AF-4533-A36D-8BA34846C1AA}"/>
                    </a:ext>
                  </a:extLst>
                </p:cNvPr>
                <p:cNvSpPr txBox="1"/>
                <p:nvPr/>
              </p:nvSpPr>
              <p:spPr>
                <a:xfrm>
                  <a:off x="7712491" y="1592253"/>
                  <a:ext cx="18742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0"/>
                    <a:t>2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3B4D66C-40AF-4533-A36D-8BA34846C1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491" y="1592253"/>
                  <a:ext cx="187424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58065" t="-25000" r="-32258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71D9824-3758-4E79-BE9C-0EC4E4A0B435}"/>
                    </a:ext>
                  </a:extLst>
                </p:cNvPr>
                <p:cNvSpPr txBox="1"/>
                <p:nvPr/>
              </p:nvSpPr>
              <p:spPr>
                <a:xfrm>
                  <a:off x="8369967" y="3068840"/>
                  <a:ext cx="32367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71D9824-3758-4E79-BE9C-0EC4E4A0B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9967" y="3068840"/>
                  <a:ext cx="32367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3208" r="-11321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7E508F-5915-4D83-A60A-9C056D6EE438}"/>
                </a:ext>
              </a:extLst>
            </p:cNvPr>
            <p:cNvSpPr txBox="1"/>
            <p:nvPr/>
          </p:nvSpPr>
          <p:spPr>
            <a:xfrm>
              <a:off x="5641839" y="1919525"/>
              <a:ext cx="1349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MIMO Array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EFF180-5E3B-451E-AE68-3310A0C6618B}"/>
                </a:ext>
              </a:extLst>
            </p:cNvPr>
            <p:cNvSpPr txBox="1"/>
            <p:nvPr/>
          </p:nvSpPr>
          <p:spPr>
            <a:xfrm>
              <a:off x="5557686" y="2606204"/>
              <a:ext cx="1505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Virtual Array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49">
                <a:extLst>
                  <a:ext uri="{FF2B5EF4-FFF2-40B4-BE49-F238E27FC236}">
                    <a16:creationId xmlns:a16="http://schemas.microsoft.com/office/drawing/2014/main" id="{02BF75D1-8422-43BC-B135-1C323D7E50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583"/>
                <a:ext cx="4610157" cy="2679168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/>
                  <a:t>Round-trip distance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800" b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800" b="0" i="1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80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/>
                  <a:t>For small distances between Tx/Rx pairs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50" name="Content Placeholder 49">
                <a:extLst>
                  <a:ext uri="{FF2B5EF4-FFF2-40B4-BE49-F238E27FC236}">
                    <a16:creationId xmlns:a16="http://schemas.microsoft.com/office/drawing/2014/main" id="{02BF75D1-8422-43BC-B135-1C323D7E50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583"/>
                <a:ext cx="4610157" cy="2679168"/>
              </a:xfrm>
              <a:blipFill>
                <a:blip r:embed="rId5"/>
                <a:stretch>
                  <a:fillRect l="-1455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C7791D89-BA62-4901-8B9B-587281744699}"/>
              </a:ext>
            </a:extLst>
          </p:cNvPr>
          <p:cNvGrpSpPr/>
          <p:nvPr/>
        </p:nvGrpSpPr>
        <p:grpSpPr>
          <a:xfrm>
            <a:off x="7737746" y="3547649"/>
            <a:ext cx="3136183" cy="2686394"/>
            <a:chOff x="7315703" y="3547649"/>
            <a:chExt cx="3136183" cy="268639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ADEA168-7DB3-4E15-BB62-08161672F71A}"/>
                </a:ext>
              </a:extLst>
            </p:cNvPr>
            <p:cNvSpPr/>
            <p:nvPr/>
          </p:nvSpPr>
          <p:spPr>
            <a:xfrm>
              <a:off x="8128096" y="4732583"/>
              <a:ext cx="218661" cy="202759"/>
            </a:xfrm>
            <a:prstGeom prst="ellipse">
              <a:avLst/>
            </a:prstGeom>
            <a:ln w="28575"/>
            <a:scene3d>
              <a:camera prst="isometricOffAxis1Right"/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3B6D67-4EB2-409D-B791-8ED6039DA339}"/>
                </a:ext>
              </a:extLst>
            </p:cNvPr>
            <p:cNvSpPr/>
            <p:nvPr/>
          </p:nvSpPr>
          <p:spPr>
            <a:xfrm>
              <a:off x="8816840" y="4017365"/>
              <a:ext cx="218661" cy="202758"/>
            </a:xfrm>
            <a:prstGeom prst="rect">
              <a:avLst/>
            </a:prstGeom>
            <a:ln w="28575"/>
            <a:scene3d>
              <a:camera prst="isometricOffAxis1Right"/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ABE301B-2263-4D78-A2E3-870B067A8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0547" y="3547649"/>
              <a:ext cx="22919" cy="2067560"/>
            </a:xfrm>
            <a:prstGeom prst="straightConnector1">
              <a:avLst/>
            </a:prstGeom>
            <a:ln w="28575">
              <a:tailEnd type="triangle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5231D82-DE2C-46D1-884E-62909F075ADE}"/>
                </a:ext>
              </a:extLst>
            </p:cNvPr>
            <p:cNvCxnSpPr>
              <a:cxnSpLocks/>
            </p:cNvCxnSpPr>
            <p:nvPr/>
          </p:nvCxnSpPr>
          <p:spPr>
            <a:xfrm>
              <a:off x="7315703" y="5031773"/>
              <a:ext cx="3136183" cy="0"/>
            </a:xfrm>
            <a:prstGeom prst="straightConnector1">
              <a:avLst/>
            </a:prstGeom>
            <a:ln w="28575">
              <a:tailEnd type="triangle"/>
            </a:ln>
            <a:scene3d>
              <a:camera prst="isometricOffAxis1Right"/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14390DA-DDF9-40B5-8EDD-2E71D56656AC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8631696" y="4550788"/>
              <a:ext cx="1013788" cy="151018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3469FC5-6168-45F9-9D23-060195441BDB}"/>
                </a:ext>
              </a:extLst>
            </p:cNvPr>
            <p:cNvSpPr/>
            <p:nvPr/>
          </p:nvSpPr>
          <p:spPr>
            <a:xfrm>
              <a:off x="9613462" y="6031284"/>
              <a:ext cx="218661" cy="202759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  <a:scene3d>
              <a:camera prst="isometricOffAxis1Right"/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3582BC7-7309-4D4A-828B-77D5EE88483D}"/>
                </a:ext>
              </a:extLst>
            </p:cNvPr>
            <p:cNvCxnSpPr>
              <a:cxnSpLocks/>
              <a:stCxn id="77" idx="1"/>
              <a:endCxn id="52" idx="2"/>
            </p:cNvCxnSpPr>
            <p:nvPr/>
          </p:nvCxnSpPr>
          <p:spPr>
            <a:xfrm flipH="1" flipV="1">
              <a:off x="8926171" y="4220123"/>
              <a:ext cx="719313" cy="18408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C9A0429-ACC2-4D15-BD02-B2C6DA53E1C3}"/>
                </a:ext>
              </a:extLst>
            </p:cNvPr>
            <p:cNvCxnSpPr>
              <a:cxnSpLocks/>
              <a:stCxn id="51" idx="5"/>
              <a:endCxn id="77" idx="1"/>
            </p:cNvCxnSpPr>
            <p:nvPr/>
          </p:nvCxnSpPr>
          <p:spPr>
            <a:xfrm>
              <a:off x="8314735" y="4905649"/>
              <a:ext cx="1330749" cy="11553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2625706-D020-4437-8F23-7ECF63AECE6A}"/>
                    </a:ext>
                  </a:extLst>
                </p:cNvPr>
                <p:cNvSpPr txBox="1"/>
                <p:nvPr/>
              </p:nvSpPr>
              <p:spPr>
                <a:xfrm>
                  <a:off x="9078699" y="4346548"/>
                  <a:ext cx="24878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2625706-D020-4437-8F23-7ECF63AEC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699" y="4346548"/>
                  <a:ext cx="248786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7500" r="-500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3CE60BA-540A-439F-BBB5-3E97A1254BD1}"/>
                    </a:ext>
                  </a:extLst>
                </p:cNvPr>
                <p:cNvSpPr txBox="1"/>
                <p:nvPr/>
              </p:nvSpPr>
              <p:spPr>
                <a:xfrm>
                  <a:off x="8402629" y="5203126"/>
                  <a:ext cx="24878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3CE60BA-540A-439F-BBB5-3E97A1254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629" y="5203126"/>
                  <a:ext cx="248786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7500" r="-500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02327E8-4437-4A85-9C12-7F28299054D5}"/>
                    </a:ext>
                  </a:extLst>
                </p:cNvPr>
                <p:cNvSpPr txBox="1"/>
                <p:nvPr/>
              </p:nvSpPr>
              <p:spPr>
                <a:xfrm>
                  <a:off x="8572324" y="4732072"/>
                  <a:ext cx="23358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02327E8-4437-4A85-9C12-7F2829905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2324" y="4732072"/>
                  <a:ext cx="23358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7949" r="-256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03B3D30B-E9AA-49C0-8FA9-6DF3A4ECE78A}"/>
                </a:ext>
              </a:extLst>
            </p:cNvPr>
            <p:cNvSpPr/>
            <p:nvPr/>
          </p:nvSpPr>
          <p:spPr>
            <a:xfrm>
              <a:off x="8478056" y="4357961"/>
              <a:ext cx="218661" cy="202759"/>
            </a:xfrm>
            <a:prstGeom prst="triangle">
              <a:avLst/>
            </a:prstGeom>
            <a:ln w="28575"/>
            <a:scene3d>
              <a:camera prst="isometricOffAxis1Right"/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9046D40-9156-4615-9058-B03A7F184208}"/>
              </a:ext>
            </a:extLst>
          </p:cNvPr>
          <p:cNvGrpSpPr/>
          <p:nvPr/>
        </p:nvGrpSpPr>
        <p:grpSpPr>
          <a:xfrm>
            <a:off x="943648" y="4161956"/>
            <a:ext cx="5419366" cy="2044420"/>
            <a:chOff x="861997" y="4229229"/>
            <a:chExt cx="5419366" cy="204442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64FBD76-37C1-462C-9FDA-3A0D4B308C12}"/>
                </a:ext>
              </a:extLst>
            </p:cNvPr>
            <p:cNvSpPr/>
            <p:nvPr/>
          </p:nvSpPr>
          <p:spPr>
            <a:xfrm>
              <a:off x="1013494" y="5125324"/>
              <a:ext cx="1315217" cy="694053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Multistatic Data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2BE8D92-5629-451E-BF8F-5A3EDC25F513}"/>
                </a:ext>
              </a:extLst>
            </p:cNvPr>
            <p:cNvSpPr/>
            <p:nvPr/>
          </p:nvSpPr>
          <p:spPr>
            <a:xfrm>
              <a:off x="4806429" y="5125325"/>
              <a:ext cx="1315217" cy="694052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Monostatic Data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2980D8C-408E-44EE-AF6D-F9D90E69252E}"/>
                    </a:ext>
                  </a:extLst>
                </p:cNvPr>
                <p:cNvSpPr txBox="1"/>
                <p:nvPr/>
              </p:nvSpPr>
              <p:spPr>
                <a:xfrm>
                  <a:off x="2180861" y="5597244"/>
                  <a:ext cx="1718110" cy="676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2980D8C-408E-44EE-AF6D-F9D90E692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0861" y="5597244"/>
                  <a:ext cx="1718110" cy="6764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729A6E5-8DDD-4103-83EF-97BD4C752941}"/>
                </a:ext>
              </a:extLst>
            </p:cNvPr>
            <p:cNvSpPr/>
            <p:nvPr/>
          </p:nvSpPr>
          <p:spPr>
            <a:xfrm>
              <a:off x="3583931" y="5332651"/>
              <a:ext cx="289560" cy="27940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B10D329-E86B-4157-BE51-46439FE18BF8}"/>
                </a:ext>
              </a:extLst>
            </p:cNvPr>
            <p:cNvCxnSpPr>
              <a:cxnSpLocks/>
              <a:stCxn id="103" idx="5"/>
              <a:endCxn id="103" idx="1"/>
            </p:cNvCxnSpPr>
            <p:nvPr/>
          </p:nvCxnSpPr>
          <p:spPr>
            <a:xfrm flipH="1" flipV="1">
              <a:off x="3626336" y="5373568"/>
              <a:ext cx="204750" cy="19756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256F802-A094-43CA-8085-4AE98D4D8F8A}"/>
                </a:ext>
              </a:extLst>
            </p:cNvPr>
            <p:cNvCxnSpPr>
              <a:cxnSpLocks/>
              <a:stCxn id="103" idx="7"/>
              <a:endCxn id="103" idx="3"/>
            </p:cNvCxnSpPr>
            <p:nvPr/>
          </p:nvCxnSpPr>
          <p:spPr>
            <a:xfrm flipH="1">
              <a:off x="3626336" y="5373568"/>
              <a:ext cx="204750" cy="19756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E534B1E-34A0-4CB8-BA75-3B70202A0DF1}"/>
                </a:ext>
              </a:extLst>
            </p:cNvPr>
            <p:cNvCxnSpPr>
              <a:cxnSpLocks/>
              <a:stCxn id="99" idx="3"/>
              <a:endCxn id="103" idx="2"/>
            </p:cNvCxnSpPr>
            <p:nvPr/>
          </p:nvCxnSpPr>
          <p:spPr>
            <a:xfrm>
              <a:off x="2328711" y="5472351"/>
              <a:ext cx="1255220" cy="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05DA695-84E1-4A29-9976-F5B3DBF606AA}"/>
                </a:ext>
              </a:extLst>
            </p:cNvPr>
            <p:cNvCxnSpPr>
              <a:cxnSpLocks/>
              <a:stCxn id="103" idx="6"/>
              <a:endCxn id="100" idx="1"/>
            </p:cNvCxnSpPr>
            <p:nvPr/>
          </p:nvCxnSpPr>
          <p:spPr>
            <a:xfrm>
              <a:off x="3873491" y="5472351"/>
              <a:ext cx="932938" cy="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3290F02-9B4F-4B80-8F38-5535AB50D8F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3727568" y="4916445"/>
              <a:ext cx="1143" cy="416206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A9FC2FA-8E53-45E8-83BF-11FA0C617623}"/>
                    </a:ext>
                  </a:extLst>
                </p:cNvPr>
                <p:cNvSpPr txBox="1"/>
                <p:nvPr/>
              </p:nvSpPr>
              <p:spPr>
                <a:xfrm>
                  <a:off x="3478420" y="4595026"/>
                  <a:ext cx="705331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A9FC2FA-8E53-45E8-83BF-11FA0C617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420" y="4595026"/>
                  <a:ext cx="705331" cy="3782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E46E117-6AC6-4FE4-8DD3-C24F3439300E}"/>
                    </a:ext>
                  </a:extLst>
                </p:cNvPr>
                <p:cNvSpPr txBox="1"/>
                <p:nvPr/>
              </p:nvSpPr>
              <p:spPr>
                <a:xfrm>
                  <a:off x="4137296" y="5629628"/>
                  <a:ext cx="686440" cy="387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E46E117-6AC6-4FE4-8DD3-C24F34393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7296" y="5629628"/>
                  <a:ext cx="686440" cy="3879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80982B5-0B88-4DE6-8F21-D9AC9F6587C3}"/>
                </a:ext>
              </a:extLst>
            </p:cNvPr>
            <p:cNvSpPr/>
            <p:nvPr/>
          </p:nvSpPr>
          <p:spPr>
            <a:xfrm>
              <a:off x="2383894" y="4254848"/>
              <a:ext cx="2582055" cy="378245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Compensation Procedure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8FC441B-7D9A-4FE1-B4C1-9A637CE46EF8}"/>
                </a:ext>
              </a:extLst>
            </p:cNvPr>
            <p:cNvSpPr/>
            <p:nvPr/>
          </p:nvSpPr>
          <p:spPr>
            <a:xfrm>
              <a:off x="861997" y="4229229"/>
              <a:ext cx="5419366" cy="2044420"/>
            </a:xfrm>
            <a:prstGeom prst="rect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69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DAC9-EED0-4FFD-B90E-6B38E2E8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Efficient Near-Field Spatial Imaging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583"/>
                <a:ext cx="10515600" cy="4733380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Near-field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/>
                  <a:t> spherical wavefront</a:t>
                </a:r>
              </a:p>
              <a:p>
                <a:endParaRPr lang="en-US"/>
              </a:p>
              <a:p>
                <a:r>
                  <a:rPr lang="en-US"/>
                  <a:t>Received signal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>
                  <a:spcAft>
                    <a:spcPts val="600"/>
                  </a:spcAft>
                </a:pPr>
                <a:r>
                  <a:rPr lang="en-US"/>
                  <a:t>Naïve approach (matched filter beamformer)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583"/>
                <a:ext cx="10515600" cy="4733380"/>
              </a:xfrm>
              <a:blipFill>
                <a:blip r:embed="rId2"/>
                <a:stretch>
                  <a:fillRect l="-1043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1563567F-C038-414C-852D-566E4968AE03}"/>
              </a:ext>
            </a:extLst>
          </p:cNvPr>
          <p:cNvGrpSpPr/>
          <p:nvPr/>
        </p:nvGrpSpPr>
        <p:grpSpPr>
          <a:xfrm>
            <a:off x="7538874" y="1775693"/>
            <a:ext cx="3100144" cy="2351035"/>
            <a:chOff x="7533062" y="1310542"/>
            <a:chExt cx="3100144" cy="2193607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736FBE9-1835-486F-8529-4B6071551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09" y="1516123"/>
              <a:ext cx="0" cy="177397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A60FEB4-1487-4CF9-84C8-86CA1454ACEC}"/>
                </a:ext>
              </a:extLst>
            </p:cNvPr>
            <p:cNvGrpSpPr/>
            <p:nvPr/>
          </p:nvGrpSpPr>
          <p:grpSpPr>
            <a:xfrm>
              <a:off x="8136179" y="1695259"/>
              <a:ext cx="122051" cy="1473878"/>
              <a:chOff x="9365363" y="2938010"/>
              <a:chExt cx="80785" cy="1061462"/>
            </a:xfrm>
          </p:grpSpPr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1BBB17F8-3ED8-4B1B-9C00-1FAECE0EE8D7}"/>
                  </a:ext>
                </a:extLst>
              </p:cNvPr>
              <p:cNvSpPr/>
              <p:nvPr/>
            </p:nvSpPr>
            <p:spPr>
              <a:xfrm rot="5400000">
                <a:off x="9357747" y="294562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90322403-D9AA-4D74-89F2-D512421DCF06}"/>
                  </a:ext>
                </a:extLst>
              </p:cNvPr>
              <p:cNvSpPr/>
              <p:nvPr/>
            </p:nvSpPr>
            <p:spPr>
              <a:xfrm rot="5400000">
                <a:off x="9357747" y="308354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9ADD6C22-1269-4B30-BFE7-920DD3E2CC9A}"/>
                  </a:ext>
                </a:extLst>
              </p:cNvPr>
              <p:cNvSpPr/>
              <p:nvPr/>
            </p:nvSpPr>
            <p:spPr>
              <a:xfrm rot="5400000">
                <a:off x="9357745" y="3221468"/>
                <a:ext cx="96020" cy="80783"/>
              </a:xfrm>
              <a:prstGeom prst="triangle">
                <a:avLst/>
              </a:prstGeom>
              <a:solidFill>
                <a:schemeClr val="tx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E7CF611E-78B7-4ED9-9966-19F4203B5F27}"/>
                  </a:ext>
                </a:extLst>
              </p:cNvPr>
              <p:cNvSpPr/>
              <p:nvPr/>
            </p:nvSpPr>
            <p:spPr>
              <a:xfrm rot="5400000">
                <a:off x="9357745" y="335938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39A2DA6D-0C04-4B2B-85F1-0243A8A01145}"/>
                  </a:ext>
                </a:extLst>
              </p:cNvPr>
              <p:cNvSpPr/>
              <p:nvPr/>
            </p:nvSpPr>
            <p:spPr>
              <a:xfrm rot="5400000">
                <a:off x="9357745" y="349730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8DCF9CE6-A026-4E31-9518-51B0F0A7CCF4}"/>
                  </a:ext>
                </a:extLst>
              </p:cNvPr>
              <p:cNvSpPr/>
              <p:nvPr/>
            </p:nvSpPr>
            <p:spPr>
              <a:xfrm rot="5400000">
                <a:off x="9357746" y="363522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C103CB7E-7A72-4FAA-B6D5-A6CDFDFE431B}"/>
                  </a:ext>
                </a:extLst>
              </p:cNvPr>
              <p:cNvSpPr/>
              <p:nvPr/>
            </p:nvSpPr>
            <p:spPr>
              <a:xfrm rot="5400000">
                <a:off x="9357746" y="377315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6927F832-3E4A-4C1C-B6FC-EC648CE7BDC5}"/>
                  </a:ext>
                </a:extLst>
              </p:cNvPr>
              <p:cNvSpPr/>
              <p:nvPr/>
            </p:nvSpPr>
            <p:spPr>
              <a:xfrm rot="5400000">
                <a:off x="9357747" y="391107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4C28268-FF00-4B6B-B928-9791A72064AF}"/>
                </a:ext>
              </a:extLst>
            </p:cNvPr>
            <p:cNvCxnSpPr>
              <a:cxnSpLocks/>
            </p:cNvCxnSpPr>
            <p:nvPr/>
          </p:nvCxnSpPr>
          <p:spPr>
            <a:xfrm>
              <a:off x="7733841" y="2427716"/>
              <a:ext cx="2356364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79F03A1-C1EE-4994-9159-7AA14E6F5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3823" y="1643106"/>
              <a:ext cx="0" cy="156922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2DAED64C-D05F-4FC2-89B7-2D2CD219D43F}"/>
                </a:ext>
              </a:extLst>
            </p:cNvPr>
            <p:cNvSpPr/>
            <p:nvPr/>
          </p:nvSpPr>
          <p:spPr>
            <a:xfrm rot="5400000">
              <a:off x="7672772" y="1690911"/>
              <a:ext cx="1048864" cy="870936"/>
            </a:xfrm>
            <a:prstGeom prst="arc">
              <a:avLst>
                <a:gd name="adj1" fmla="val 12237352"/>
                <a:gd name="adj2" fmla="val 20259116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CE3F332A-C40C-4BA6-81BA-45AC8B7DC0AC}"/>
                </a:ext>
              </a:extLst>
            </p:cNvPr>
            <p:cNvSpPr/>
            <p:nvPr/>
          </p:nvSpPr>
          <p:spPr>
            <a:xfrm rot="5400000">
              <a:off x="7704254" y="1515629"/>
              <a:ext cx="1310423" cy="1251248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C076624-9565-47DB-9E0A-842D88BC7A00}"/>
                </a:ext>
              </a:extLst>
            </p:cNvPr>
            <p:cNvSpPr/>
            <p:nvPr/>
          </p:nvSpPr>
          <p:spPr>
            <a:xfrm rot="5400000">
              <a:off x="7892959" y="1365294"/>
              <a:ext cx="1479422" cy="1562367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4E3C8B-2C03-4728-983B-EA68EBCC4736}"/>
                </a:ext>
              </a:extLst>
            </p:cNvPr>
            <p:cNvSpPr txBox="1"/>
            <p:nvPr/>
          </p:nvSpPr>
          <p:spPr>
            <a:xfrm>
              <a:off x="9990939" y="2197947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z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120FF08-B72C-4314-B0A0-11119F00D9CB}"/>
                </a:ext>
              </a:extLst>
            </p:cNvPr>
            <p:cNvSpPr txBox="1"/>
            <p:nvPr/>
          </p:nvSpPr>
          <p:spPr>
            <a:xfrm>
              <a:off x="7874398" y="1467952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y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8912F83-DEDA-433E-B62A-4A3DA7A70B6E}"/>
                </a:ext>
              </a:extLst>
            </p:cNvPr>
            <p:cNvSpPr txBox="1"/>
            <p:nvPr/>
          </p:nvSpPr>
          <p:spPr>
            <a:xfrm>
              <a:off x="7533062" y="2002412"/>
              <a:ext cx="6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Tx/Rx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22BD2BF-9500-4DD2-9616-18B6B5E04E45}"/>
                </a:ext>
              </a:extLst>
            </p:cNvPr>
            <p:cNvGrpSpPr/>
            <p:nvPr/>
          </p:nvGrpSpPr>
          <p:grpSpPr>
            <a:xfrm>
              <a:off x="9626191" y="1673195"/>
              <a:ext cx="548640" cy="548640"/>
              <a:chOff x="10569632" y="4234686"/>
              <a:chExt cx="548640" cy="54864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FB741A-A673-40B8-A995-6C6834FD32E8}"/>
                  </a:ext>
                </a:extLst>
              </p:cNvPr>
              <p:cNvSpPr/>
              <p:nvPr/>
            </p:nvSpPr>
            <p:spPr>
              <a:xfrm>
                <a:off x="10569632" y="4234686"/>
                <a:ext cx="548640" cy="54864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66BDEF4-9AC2-46D7-BABD-B9EC822E92AD}"/>
                  </a:ext>
                </a:extLst>
              </p:cNvPr>
              <p:cNvSpPr/>
              <p:nvPr/>
            </p:nvSpPr>
            <p:spPr>
              <a:xfrm>
                <a:off x="10752512" y="4417927"/>
                <a:ext cx="182880" cy="18288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A0B98A9-E618-4A87-9CE8-A9D6029C607C}"/>
                </a:ext>
              </a:extLst>
            </p:cNvPr>
            <p:cNvSpPr txBox="1"/>
            <p:nvPr/>
          </p:nvSpPr>
          <p:spPr>
            <a:xfrm>
              <a:off x="9565580" y="1310542"/>
              <a:ext cx="106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Target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2E913EA-6A97-42F3-BC00-5D1F74886432}"/>
                    </a:ext>
                  </a:extLst>
                </p:cNvPr>
                <p:cNvSpPr txBox="1"/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2E913EA-6A97-42F3-BC00-5D1F74886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07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DAC9-EED0-4FFD-B90E-6B38E2E8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Efficient Near-Field Spatial Imaging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Near-field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/>
                  <a:t> spherical wavefront</a:t>
                </a:r>
              </a:p>
              <a:p>
                <a:endParaRPr lang="en-US"/>
              </a:p>
              <a:p>
                <a:r>
                  <a:rPr lang="en-US"/>
                  <a:t>Received signal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>
                  <a:spcAft>
                    <a:spcPts val="600"/>
                  </a:spcAft>
                </a:pPr>
                <a:r>
                  <a:rPr lang="en-US"/>
                  <a:t>Efficient approach – </a:t>
                </a:r>
                <a:r>
                  <a:rPr lang="en-US" b="1"/>
                  <a:t>key step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∬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626C7-D403-47F3-9993-750A8014A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CF5C829-9F6E-484E-9370-CA5D5559BD1B}"/>
              </a:ext>
            </a:extLst>
          </p:cNvPr>
          <p:cNvGrpSpPr/>
          <p:nvPr/>
        </p:nvGrpSpPr>
        <p:grpSpPr>
          <a:xfrm>
            <a:off x="7538874" y="1775693"/>
            <a:ext cx="3100144" cy="2351035"/>
            <a:chOff x="7533062" y="1310542"/>
            <a:chExt cx="3100144" cy="219360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A2BC21-35EF-4C40-8BB6-DBC851A11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09" y="1516123"/>
              <a:ext cx="0" cy="177397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AE2404-A215-4202-81BA-7D499FFF786A}"/>
                </a:ext>
              </a:extLst>
            </p:cNvPr>
            <p:cNvGrpSpPr/>
            <p:nvPr/>
          </p:nvGrpSpPr>
          <p:grpSpPr>
            <a:xfrm>
              <a:off x="8136179" y="1695259"/>
              <a:ext cx="122051" cy="1473878"/>
              <a:chOff x="9365363" y="2938010"/>
              <a:chExt cx="80785" cy="1061462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95D1E4A7-B50F-48F6-9F48-1CC6F929ABD7}"/>
                  </a:ext>
                </a:extLst>
              </p:cNvPr>
              <p:cNvSpPr/>
              <p:nvPr/>
            </p:nvSpPr>
            <p:spPr>
              <a:xfrm rot="5400000">
                <a:off x="9357747" y="294562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401126E7-631F-475E-81BB-E98366E52E1F}"/>
                  </a:ext>
                </a:extLst>
              </p:cNvPr>
              <p:cNvSpPr/>
              <p:nvPr/>
            </p:nvSpPr>
            <p:spPr>
              <a:xfrm rot="5400000">
                <a:off x="9357747" y="3083548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7D8FA1BC-7AA6-42F6-A292-8835C1AC8368}"/>
                  </a:ext>
                </a:extLst>
              </p:cNvPr>
              <p:cNvSpPr/>
              <p:nvPr/>
            </p:nvSpPr>
            <p:spPr>
              <a:xfrm rot="5400000">
                <a:off x="9357745" y="3221468"/>
                <a:ext cx="96020" cy="80783"/>
              </a:xfrm>
              <a:prstGeom prst="triangle">
                <a:avLst/>
              </a:prstGeom>
              <a:solidFill>
                <a:schemeClr val="tx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380BBE08-75B6-4DEB-A201-0A43019A8FEE}"/>
                  </a:ext>
                </a:extLst>
              </p:cNvPr>
              <p:cNvSpPr/>
              <p:nvPr/>
            </p:nvSpPr>
            <p:spPr>
              <a:xfrm rot="5400000">
                <a:off x="9357745" y="335938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04B62A4E-4D57-42E6-8BAC-7C1DA792E4FF}"/>
                  </a:ext>
                </a:extLst>
              </p:cNvPr>
              <p:cNvSpPr/>
              <p:nvPr/>
            </p:nvSpPr>
            <p:spPr>
              <a:xfrm rot="5400000">
                <a:off x="9357745" y="349730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D74F38A3-C6D3-496A-9A7A-9CB70CE3667D}"/>
                  </a:ext>
                </a:extLst>
              </p:cNvPr>
              <p:cNvSpPr/>
              <p:nvPr/>
            </p:nvSpPr>
            <p:spPr>
              <a:xfrm rot="5400000">
                <a:off x="9357746" y="3635229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3BEFC1F4-1BCD-4591-A32C-9165B5C6DF83}"/>
                  </a:ext>
                </a:extLst>
              </p:cNvPr>
              <p:cNvSpPr/>
              <p:nvPr/>
            </p:nvSpPr>
            <p:spPr>
              <a:xfrm rot="5400000">
                <a:off x="9357746" y="377315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17F59471-6F70-47DE-A85D-A77BEB7A0CD4}"/>
                  </a:ext>
                </a:extLst>
              </p:cNvPr>
              <p:cNvSpPr/>
              <p:nvPr/>
            </p:nvSpPr>
            <p:spPr>
              <a:xfrm rot="5400000">
                <a:off x="9357747" y="3911070"/>
                <a:ext cx="96020" cy="80783"/>
              </a:xfrm>
              <a:prstGeom prst="triangl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BC8D7C-6160-4BCA-A424-F1D09D5AD516}"/>
                </a:ext>
              </a:extLst>
            </p:cNvPr>
            <p:cNvCxnSpPr>
              <a:cxnSpLocks/>
            </p:cNvCxnSpPr>
            <p:nvPr/>
          </p:nvCxnSpPr>
          <p:spPr>
            <a:xfrm>
              <a:off x="7733841" y="2427716"/>
              <a:ext cx="2356364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ADD9075-37CF-4407-82B6-B5D3B160D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3823" y="1643106"/>
              <a:ext cx="0" cy="156922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2B52257-F751-47CC-9F60-4507D857DBD8}"/>
                </a:ext>
              </a:extLst>
            </p:cNvPr>
            <p:cNvSpPr/>
            <p:nvPr/>
          </p:nvSpPr>
          <p:spPr>
            <a:xfrm rot="5400000">
              <a:off x="7672772" y="1690911"/>
              <a:ext cx="1048864" cy="870936"/>
            </a:xfrm>
            <a:prstGeom prst="arc">
              <a:avLst>
                <a:gd name="adj1" fmla="val 12237352"/>
                <a:gd name="adj2" fmla="val 20259116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4400A35-8350-4B34-B07E-25542A9E14CB}"/>
                </a:ext>
              </a:extLst>
            </p:cNvPr>
            <p:cNvSpPr/>
            <p:nvPr/>
          </p:nvSpPr>
          <p:spPr>
            <a:xfrm rot="5400000">
              <a:off x="7704254" y="1515629"/>
              <a:ext cx="1310423" cy="1251248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65660828-F72D-4BFD-84D2-D5BC759C99CF}"/>
                </a:ext>
              </a:extLst>
            </p:cNvPr>
            <p:cNvSpPr/>
            <p:nvPr/>
          </p:nvSpPr>
          <p:spPr>
            <a:xfrm rot="5400000">
              <a:off x="7892959" y="1365294"/>
              <a:ext cx="1479422" cy="1562367"/>
            </a:xfrm>
            <a:prstGeom prst="arc">
              <a:avLst>
                <a:gd name="adj1" fmla="val 12554663"/>
                <a:gd name="adj2" fmla="val 19795521"/>
              </a:avLst>
            </a:prstGeom>
            <a:ln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17DD5E-94D5-4AD6-B185-7CF4AA6EB0E5}"/>
                </a:ext>
              </a:extLst>
            </p:cNvPr>
            <p:cNvSpPr txBox="1"/>
            <p:nvPr/>
          </p:nvSpPr>
          <p:spPr>
            <a:xfrm>
              <a:off x="9990939" y="2197947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z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44D903-277D-4F02-8DB2-B72B4482FEC3}"/>
                </a:ext>
              </a:extLst>
            </p:cNvPr>
            <p:cNvSpPr txBox="1"/>
            <p:nvPr/>
          </p:nvSpPr>
          <p:spPr>
            <a:xfrm>
              <a:off x="7874398" y="1467952"/>
              <a:ext cx="21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300FEC-DA63-49C3-9E57-5B4A7D07180C}"/>
                </a:ext>
              </a:extLst>
            </p:cNvPr>
            <p:cNvSpPr txBox="1"/>
            <p:nvPr/>
          </p:nvSpPr>
          <p:spPr>
            <a:xfrm>
              <a:off x="7533062" y="2002412"/>
              <a:ext cx="6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Tx/Rx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6D5E3D-496B-419E-AA93-7D4326CBD6FC}"/>
                </a:ext>
              </a:extLst>
            </p:cNvPr>
            <p:cNvGrpSpPr/>
            <p:nvPr/>
          </p:nvGrpSpPr>
          <p:grpSpPr>
            <a:xfrm>
              <a:off x="9626191" y="1673195"/>
              <a:ext cx="548640" cy="548640"/>
              <a:chOff x="10569632" y="4234686"/>
              <a:chExt cx="548640" cy="54864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F8D73A-CF06-445F-81B5-D56E9F78CF0F}"/>
                  </a:ext>
                </a:extLst>
              </p:cNvPr>
              <p:cNvSpPr/>
              <p:nvPr/>
            </p:nvSpPr>
            <p:spPr>
              <a:xfrm>
                <a:off x="10569632" y="4234686"/>
                <a:ext cx="548640" cy="54864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E3ADAE-4ED4-4F33-8C41-135A4FDD60BE}"/>
                  </a:ext>
                </a:extLst>
              </p:cNvPr>
              <p:cNvSpPr/>
              <p:nvPr/>
            </p:nvSpPr>
            <p:spPr>
              <a:xfrm>
                <a:off x="10752512" y="4417927"/>
                <a:ext cx="182880" cy="182880"/>
              </a:xfrm>
              <a:prstGeom prst="rect">
                <a:avLst/>
              </a:prstGeom>
              <a:ln w="28575"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94A0E7-1ADF-454E-9B25-D12FE6A14C7A}"/>
                </a:ext>
              </a:extLst>
            </p:cNvPr>
            <p:cNvSpPr txBox="1"/>
            <p:nvPr/>
          </p:nvSpPr>
          <p:spPr>
            <a:xfrm>
              <a:off x="9565580" y="1310542"/>
              <a:ext cx="106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Target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44214A4-694C-4DC3-B6C5-E415CA7C73EB}"/>
                    </a:ext>
                  </a:extLst>
                </p:cNvPr>
                <p:cNvSpPr txBox="1"/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44214A4-694C-4DC3-B6C5-E415CA7C7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3270" y="3227150"/>
                  <a:ext cx="327866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06939767"/>
      </p:ext>
    </p:extLst>
  </p:cSld>
  <p:clrMapOvr>
    <a:masterClrMapping/>
  </p:clrMapOvr>
</p:sld>
</file>

<file path=ppt/theme/theme1.xml><?xml version="1.0" encoding="utf-8"?>
<a:theme xmlns:a="http://schemas.openxmlformats.org/drawingml/2006/main" name="WISLABResearch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60"/>
      </a:accent1>
      <a:accent2>
        <a:srgbClr val="002060"/>
      </a:accent2>
      <a:accent3>
        <a:srgbClr val="002060"/>
      </a:accent3>
      <a:accent4>
        <a:srgbClr val="BFBFBF"/>
      </a:accent4>
      <a:accent5>
        <a:srgbClr val="002060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LABResearchTheme" id="{8E1052CC-0F58-4046-BE84-965BDD3FD261}" vid="{8A308BC2-06CC-47A2-BB6A-4192E9E729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WISLABResearchTheme</Template>
  <TotalTime>29</TotalTime>
  <Words>923</Words>
  <Application>Microsoft Office PowerPoint</Application>
  <PresentationFormat>Widescreen</PresentationFormat>
  <Paragraphs>232</Paragraphs>
  <Slides>30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 Math</vt:lpstr>
      <vt:lpstr>WISLABResearchTheme</vt:lpstr>
      <vt:lpstr>The Radar Musical Instrument</vt:lpstr>
      <vt:lpstr>Hello!</vt:lpstr>
      <vt:lpstr>Radar Musical Instrument – Outline</vt:lpstr>
      <vt:lpstr>Introduction / Motivation</vt:lpstr>
      <vt:lpstr>Frequency-Modulated-Continuous-Wave Radar</vt:lpstr>
      <vt:lpstr>Doppler Radar</vt:lpstr>
      <vt:lpstr>Multistatic-to-Monostatic Compensation</vt:lpstr>
      <vt:lpstr>Efficient Near-Field Spatial Imaging</vt:lpstr>
      <vt:lpstr>Efficient Near-Field Spatial Imaging</vt:lpstr>
      <vt:lpstr>Efficient Near-Field Spatial Imaging</vt:lpstr>
      <vt:lpstr>Tangent – Efficient Freehand Imaging</vt:lpstr>
      <vt:lpstr>Conventional Feature Extraction</vt:lpstr>
      <vt:lpstr>Music Theory for Engineers</vt:lpstr>
      <vt:lpstr>Mapping Radar Signatures to Music</vt:lpstr>
      <vt:lpstr>Simple Methods</vt:lpstr>
      <vt:lpstr>Enhanced Feature Extraction</vt:lpstr>
      <vt:lpstr>Spatial Super-Resolution</vt:lpstr>
      <vt:lpstr>Tangent – Frequency Super-Resolution </vt:lpstr>
      <vt:lpstr>Tangent – Frequency Super-Resolution </vt:lpstr>
      <vt:lpstr>Spatial Super-Resolution FCNN</vt:lpstr>
      <vt:lpstr>Particle Filter Tracking </vt:lpstr>
      <vt:lpstr>Enhanced Methods</vt:lpstr>
      <vt:lpstr>Results – Ground Truth + Simple Methods</vt:lpstr>
      <vt:lpstr>Results – Particle Filter + Doppler</vt:lpstr>
      <vt:lpstr>Results – Ground Truth + Simple Methods</vt:lpstr>
      <vt:lpstr>Hardware &amp; Software Implementation</vt:lpstr>
      <vt:lpstr>Results – Simple Methods</vt:lpstr>
      <vt:lpstr>Results – Enhanced Methods</vt:lpstr>
      <vt:lpstr>Conclusions</vt:lpstr>
      <vt:lpstr>Music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Josiah Smith</dc:creator>
  <cp:lastModifiedBy>Josiah Smith</cp:lastModifiedBy>
  <cp:revision>2</cp:revision>
  <dcterms:created xsi:type="dcterms:W3CDTF">2021-10-14T02:57:06Z</dcterms:created>
  <dcterms:modified xsi:type="dcterms:W3CDTF">2021-10-19T15:44:53Z</dcterms:modified>
</cp:coreProperties>
</file>